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removePersonalInfoOnSave="1" saveSubsetFonts="1">
  <p:sldMasterIdLst>
    <p:sldMasterId id="2147483997" r:id="rId2"/>
  </p:sldMasterIdLst>
  <p:notesMasterIdLst>
    <p:notesMasterId r:id="rId23"/>
  </p:notesMasterIdLst>
  <p:handoutMasterIdLst>
    <p:handoutMasterId r:id="rId24"/>
  </p:handoutMasterIdLst>
  <p:sldIdLst>
    <p:sldId id="324" r:id="rId3"/>
    <p:sldId id="317" r:id="rId4"/>
    <p:sldId id="318" r:id="rId5"/>
    <p:sldId id="319" r:id="rId6"/>
    <p:sldId id="320" r:id="rId7"/>
    <p:sldId id="321" r:id="rId8"/>
    <p:sldId id="322" r:id="rId9"/>
    <p:sldId id="283" r:id="rId10"/>
    <p:sldId id="413" r:id="rId11"/>
    <p:sldId id="419" r:id="rId12"/>
    <p:sldId id="422" r:id="rId13"/>
    <p:sldId id="423" r:id="rId14"/>
    <p:sldId id="424" r:id="rId15"/>
    <p:sldId id="425" r:id="rId16"/>
    <p:sldId id="426" r:id="rId17"/>
    <p:sldId id="427" r:id="rId18"/>
    <p:sldId id="428" r:id="rId19"/>
    <p:sldId id="429" r:id="rId20"/>
    <p:sldId id="430" r:id="rId21"/>
    <p:sldId id="431" r:id="rId22"/>
  </p:sldIdLst>
  <p:sldSz cx="12192000" cy="6858000"/>
  <p:notesSz cx="7023100" cy="9309100"/>
  <p:defaultTextStyle>
    <a:defPPr>
      <a:defRPr lang="he-IL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6E7F9A"/>
    <a:srgbClr val="B27E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5074" autoAdjust="0"/>
    <p:restoredTop sz="94660"/>
  </p:normalViewPr>
  <p:slideViewPr>
    <p:cSldViewPr snapToGrid="0" showGuides="1">
      <p:cViewPr varScale="1">
        <p:scale>
          <a:sx n="72" d="100"/>
          <a:sy n="72" d="100"/>
        </p:scale>
        <p:origin x="660" y="6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3" d="100"/>
          <a:sy n="63" d="100"/>
        </p:scale>
        <p:origin x="280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כותרת עליונה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238" cy="466725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 latinLnBrk="0">
              <a:defRPr lang="he-IL" sz="1200"/>
            </a:lvl1pPr>
          </a:lstStyle>
          <a:p>
            <a:pPr algn="r" rtl="1"/>
            <a:endParaRPr lang="he-IL"/>
          </a:p>
        </p:txBody>
      </p:sp>
      <p:sp>
        <p:nvSpPr>
          <p:cNvPr id="3" name="מציין מיקום תאריך 2"/>
          <p:cNvSpPr>
            <a:spLocks noGrp="1"/>
          </p:cNvSpPr>
          <p:nvPr>
            <p:ph type="dt" sz="quarter" idx="1"/>
          </p:nvPr>
        </p:nvSpPr>
        <p:spPr>
          <a:xfrm>
            <a:off x="3978275" y="0"/>
            <a:ext cx="3043238" cy="466725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 latinLnBrk="0">
              <a:defRPr lang="he-IL" sz="1200"/>
            </a:lvl1pPr>
          </a:lstStyle>
          <a:p>
            <a:pPr algn="r" rtl="1"/>
            <a:fld id="{E574AC39-44E6-425E-AF49-CF7D189F346F}" type="datetimeFigureOut">
              <a:rPr lang="he-IL" smtClean="0"/>
              <a:t>כ"ט/תשרי/תש"פ</a:t>
            </a:fld>
            <a:endParaRPr lang="he-IL"/>
          </a:p>
        </p:txBody>
      </p:sp>
      <p:sp>
        <p:nvSpPr>
          <p:cNvPr id="4" name="מציין מיקום כותרת תחתונה 3"/>
          <p:cNvSpPr>
            <a:spLocks noGrp="1"/>
          </p:cNvSpPr>
          <p:nvPr>
            <p:ph type="ftr" sz="quarter" idx="2"/>
          </p:nvPr>
        </p:nvSpPr>
        <p:spPr>
          <a:xfrm>
            <a:off x="0" y="8842375"/>
            <a:ext cx="3043238" cy="466725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 latinLnBrk="0">
              <a:defRPr lang="he-IL" sz="1200"/>
            </a:lvl1pPr>
          </a:lstStyle>
          <a:p>
            <a:pPr algn="r" rtl="1"/>
            <a:endParaRPr lang="he-IL"/>
          </a:p>
        </p:txBody>
      </p:sp>
      <p:sp>
        <p:nvSpPr>
          <p:cNvPr id="5" name="מציין מיקום מספר שקופית 4"/>
          <p:cNvSpPr>
            <a:spLocks noGrp="1"/>
          </p:cNvSpPr>
          <p:nvPr>
            <p:ph type="sldNum" sz="quarter" idx="3"/>
          </p:nvPr>
        </p:nvSpPr>
        <p:spPr>
          <a:xfrm>
            <a:off x="3978275" y="8842375"/>
            <a:ext cx="3043238" cy="466725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 latinLnBrk="0">
              <a:defRPr lang="he-IL" sz="1200"/>
            </a:lvl1pPr>
          </a:lstStyle>
          <a:p>
            <a:pPr algn="r" rtl="1"/>
            <a:fld id="{6320F472-929B-459B-8D82-2FABCC5B32A0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20226418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כותרת עליונה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343" cy="467072"/>
          </a:xfrm>
          <a:prstGeom prst="rect">
            <a:avLst/>
          </a:prstGeom>
        </p:spPr>
        <p:txBody>
          <a:bodyPr vert="horz" lIns="93324" tIns="46662" rIns="93324" bIns="46662" rtlCol="1"/>
          <a:lstStyle>
            <a:lvl1pPr algn="r" latinLnBrk="0">
              <a:defRPr lang="he-IL" sz="1200"/>
            </a:lvl1pPr>
          </a:lstStyle>
          <a:p>
            <a:pPr algn="r" rtl="1"/>
            <a:endParaRPr lang="he-IL"/>
          </a:p>
        </p:txBody>
      </p:sp>
      <p:sp>
        <p:nvSpPr>
          <p:cNvPr id="3" name="מציין מיקום תאריך 2"/>
          <p:cNvSpPr>
            <a:spLocks noGrp="1"/>
          </p:cNvSpPr>
          <p:nvPr>
            <p:ph type="dt" idx="1"/>
          </p:nvPr>
        </p:nvSpPr>
        <p:spPr>
          <a:xfrm>
            <a:off x="3978132" y="0"/>
            <a:ext cx="3043343" cy="467072"/>
          </a:xfrm>
          <a:prstGeom prst="rect">
            <a:avLst/>
          </a:prstGeom>
        </p:spPr>
        <p:txBody>
          <a:bodyPr vert="horz" lIns="93324" tIns="46662" rIns="93324" bIns="46662" rtlCol="1"/>
          <a:lstStyle>
            <a:lvl1pPr algn="r" latinLnBrk="0">
              <a:defRPr lang="he-IL" sz="1200"/>
            </a:lvl1pPr>
          </a:lstStyle>
          <a:p>
            <a:pPr algn="r" rtl="1"/>
            <a:fld id="{DF2775BC-6312-42C7-B7C5-EA6783C2D9CA}" type="datetimeFigureOut">
              <a:t>כ"ט/תשרי/תש"פ</a:t>
            </a:fld>
            <a:endParaRPr lang="he-IL"/>
          </a:p>
        </p:txBody>
      </p:sp>
      <p:sp>
        <p:nvSpPr>
          <p:cNvPr id="4" name="מציין מיקום תמונת שקופית 3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163638"/>
            <a:ext cx="5584825" cy="31416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324" tIns="46662" rIns="93324" bIns="46662" rtlCol="1" anchor="ctr"/>
          <a:lstStyle/>
          <a:p>
            <a:pPr algn="r" rtl="1"/>
            <a:endParaRPr lang="he-IL"/>
          </a:p>
        </p:txBody>
      </p:sp>
      <p:sp>
        <p:nvSpPr>
          <p:cNvPr id="5" name="מציין מיקום הערות 4"/>
          <p:cNvSpPr>
            <a:spLocks noGrp="1"/>
          </p:cNvSpPr>
          <p:nvPr>
            <p:ph type="body" sz="quarter" idx="3"/>
          </p:nvPr>
        </p:nvSpPr>
        <p:spPr>
          <a:xfrm>
            <a:off x="702310" y="4480004"/>
            <a:ext cx="5618480" cy="3665458"/>
          </a:xfrm>
          <a:prstGeom prst="rect">
            <a:avLst/>
          </a:prstGeom>
        </p:spPr>
        <p:txBody>
          <a:bodyPr vert="horz" lIns="93324" tIns="46662" rIns="93324" bIns="46662" rtlCol="1"/>
          <a:lstStyle/>
          <a:p>
            <a:pPr lvl="0" algn="r" rtl="1"/>
            <a:r>
              <a:rPr lang="he-IL"/>
              <a:t>לחץ כדי לערוך סגנונות טקסט של תבנית בסיס</a:t>
            </a:r>
          </a:p>
          <a:p>
            <a:pPr lvl="1" algn="r" rtl="1"/>
            <a:r>
              <a:rPr lang="he-IL"/>
              <a:t>רמה שניה</a:t>
            </a:r>
          </a:p>
          <a:p>
            <a:pPr lvl="2" algn="r" rtl="1"/>
            <a:r>
              <a:rPr lang="he-IL"/>
              <a:t>רמה שלישית</a:t>
            </a:r>
          </a:p>
          <a:p>
            <a:pPr lvl="3" algn="r" rtl="1"/>
            <a:r>
              <a:rPr lang="he-IL"/>
              <a:t>רמה רביעית</a:t>
            </a:r>
          </a:p>
          <a:p>
            <a:pPr lvl="4" algn="r" rtl="1"/>
            <a:r>
              <a:rPr lang="he-IL"/>
              <a:t>רמה חמישית</a:t>
            </a:r>
          </a:p>
        </p:txBody>
      </p:sp>
      <p:sp>
        <p:nvSpPr>
          <p:cNvPr id="6" name="מציין מיקום כותרת תחתונה 5"/>
          <p:cNvSpPr>
            <a:spLocks noGrp="1"/>
          </p:cNvSpPr>
          <p:nvPr>
            <p:ph type="ftr" sz="quarter" idx="4"/>
          </p:nvPr>
        </p:nvSpPr>
        <p:spPr>
          <a:xfrm>
            <a:off x="0" y="8842030"/>
            <a:ext cx="3043343" cy="467071"/>
          </a:xfrm>
          <a:prstGeom prst="rect">
            <a:avLst/>
          </a:prstGeom>
        </p:spPr>
        <p:txBody>
          <a:bodyPr vert="horz" lIns="93324" tIns="46662" rIns="93324" bIns="46662" rtlCol="1" anchor="b"/>
          <a:lstStyle>
            <a:lvl1pPr algn="r" latinLnBrk="0">
              <a:defRPr lang="he-IL" sz="1200"/>
            </a:lvl1pPr>
          </a:lstStyle>
          <a:p>
            <a:pPr algn="r" rtl="1"/>
            <a:endParaRPr lang="he-IL"/>
          </a:p>
        </p:txBody>
      </p:sp>
      <p:sp>
        <p:nvSpPr>
          <p:cNvPr id="7" name="מציין מיקום מספר שקופית 6"/>
          <p:cNvSpPr>
            <a:spLocks noGrp="1"/>
          </p:cNvSpPr>
          <p:nvPr>
            <p:ph type="sldNum" sz="quarter" idx="5"/>
          </p:nvPr>
        </p:nvSpPr>
        <p:spPr>
          <a:xfrm>
            <a:off x="3978132" y="8842030"/>
            <a:ext cx="3043343" cy="467071"/>
          </a:xfrm>
          <a:prstGeom prst="rect">
            <a:avLst/>
          </a:prstGeom>
        </p:spPr>
        <p:txBody>
          <a:bodyPr vert="horz" lIns="93324" tIns="46662" rIns="93324" bIns="46662" rtlCol="1" anchor="b"/>
          <a:lstStyle>
            <a:lvl1pPr algn="r" latinLnBrk="0">
              <a:defRPr lang="he-IL" sz="1200"/>
            </a:lvl1pPr>
          </a:lstStyle>
          <a:p>
            <a:pPr algn="r" rtl="1"/>
            <a:fld id="{67F715A1-4ADC-44E0-9587-804FF39D6B22}" type="slidenum"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7298420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0" eaLnBrk="1" latinLnBrk="0" hangingPunct="1">
      <a:defRPr lang="he-IL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0" eaLnBrk="1" latinLnBrk="0" hangingPunct="1">
      <a:defRPr lang="he-IL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0" eaLnBrk="1" latinLnBrk="0" hangingPunct="1">
      <a:defRPr lang="he-IL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0" eaLnBrk="1" latinLnBrk="0" hangingPunct="1">
      <a:defRPr lang="he-IL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0" eaLnBrk="1" latinLnBrk="0" hangingPunct="1">
      <a:defRPr lang="he-IL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0" eaLnBrk="1" latinLnBrk="0" hangingPunct="1">
      <a:defRPr lang="he-IL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0" eaLnBrk="1" latinLnBrk="0" hangingPunct="1">
      <a:defRPr lang="he-IL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0" eaLnBrk="1" latinLnBrk="0" hangingPunct="1">
      <a:defRPr lang="he-IL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0" eaLnBrk="1" latinLnBrk="0" hangingPunct="1">
      <a:defRPr lang="he-IL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ADBE0CA2-15C7-44CE-B0C8-507B601A41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8B07E243-BB79-456F-B6D3-A152072B09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/>
              <a:t>לחץ כדי לערוך סגנון כותרת משנה של תבנית בסיס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E523D2F4-2884-4941-8B7F-55205CFAB9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 rtl="1"/>
            <a:fld id="{40FF0622-75E4-48B8-A617-5428CA5926CE}" type="datetimeFigureOut">
              <a:rPr lang="he-IL" smtClean="0"/>
              <a:t>כ"ט/תשרי/תש"פ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07A1E471-0A44-46D6-90CC-4787D9E463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 rtl="1"/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2CA33502-DD7D-479A-8AB5-FD822C0E3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1"/>
            <a:fld id="{BA875541-8164-4CC7-9F2F-6F0C49BB858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9485921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AF9C711B-C1A3-4FCD-9BFC-717F78E31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טקסט אנכי 2">
            <a:extLst>
              <a:ext uri="{FF2B5EF4-FFF2-40B4-BE49-F238E27FC236}">
                <a16:creationId xmlns:a16="http://schemas.microsoft.com/office/drawing/2014/main" id="{BE3F55B3-D0B4-475E-ACD1-F833A2CD78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FC7EC394-1B08-40A5-B7AF-9DD72BFF34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 rtl="1"/>
            <a:fld id="{40FF0622-75E4-48B8-A617-5428CA5926CE}" type="datetimeFigureOut">
              <a:rPr lang="he-IL" smtClean="0"/>
              <a:t>כ"ט/תשרי/תש"פ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DEDCA93A-0F81-4982-9310-FF8DFC60DF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 rtl="1"/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857A3C02-72A2-4397-AD12-9026E2D57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1"/>
            <a:fld id="{BA875541-8164-4CC7-9F2F-6F0C49BB858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6052902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אנכית 1">
            <a:extLst>
              <a:ext uri="{FF2B5EF4-FFF2-40B4-BE49-F238E27FC236}">
                <a16:creationId xmlns:a16="http://schemas.microsoft.com/office/drawing/2014/main" id="{10BAE172-69D4-4F2B-9999-B05BBD7B025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טקסט אנכי 2">
            <a:extLst>
              <a:ext uri="{FF2B5EF4-FFF2-40B4-BE49-F238E27FC236}">
                <a16:creationId xmlns:a16="http://schemas.microsoft.com/office/drawing/2014/main" id="{D1FFB854-337C-47DA-88B4-BF5F118CEF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AFB7BB57-E93E-419C-8A0D-F01A1FEC36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1"/>
            <a:fld id="{40FF0622-75E4-48B8-A617-5428CA5926CE}" type="datetimeFigureOut">
              <a:rPr lang="he-IL" smtClean="0"/>
              <a:pPr rtl="1"/>
              <a:t>כ"ט/תשרי/תש"פ</a:t>
            </a:fld>
            <a:endParaRPr lang="he-IL" dirty="0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1766CBD3-6831-41F7-A5AC-4FCD2012F8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1"/>
            <a:endParaRPr lang="he-IL" dirty="0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8F73BC5C-36AB-4004-9DF0-14491217EF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1"/>
            <a:fld id="{BA875541-8164-4CC7-9F2F-6F0C49BB858D}" type="slidenum">
              <a:rPr lang="he-IL" smtClean="0"/>
              <a:pPr rtl="1"/>
              <a:t>‹#›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1210876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5FDC09EF-5540-442B-9CC2-21E4EAFD3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325749AF-774A-4B73-8DFB-FE8B0DE3AB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C34F327F-9474-4F76-A213-7BC6313AD1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 rtl="1"/>
            <a:fld id="{40FF0622-75E4-48B8-A617-5428CA5926CE}" type="datetimeFigureOut">
              <a:rPr lang="he-IL" smtClean="0"/>
              <a:t>כ"ט/תשרי/תש"פ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66D0CF87-09B4-4999-8C49-B4F0CC0EC8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 rtl="1"/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E65516EB-4C88-4575-BE0A-EBF68F8C21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1"/>
            <a:fld id="{BA875541-8164-4CC7-9F2F-6F0C49BB858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5840732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7D8256CD-6716-4282-86A7-4994FE9E0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D1313452-437D-4F72-A0D6-2876F4C2B2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47DB3F42-C364-443E-A985-0A6D30529B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1"/>
            <a:fld id="{40FF0622-75E4-48B8-A617-5428CA5926CE}" type="datetimeFigureOut">
              <a:rPr lang="he-IL" smtClean="0"/>
              <a:pPr rtl="1"/>
              <a:t>כ"ט/תשרי/תש"פ</a:t>
            </a:fld>
            <a:endParaRPr lang="he-IL" dirty="0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0EF8F5FC-30A6-49F3-BCC5-F6118702CE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1"/>
            <a:endParaRPr lang="he-IL" dirty="0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F647716E-C365-4C11-89BB-4803B3AABE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1"/>
            <a:fld id="{BA875541-8164-4CC7-9F2F-6F0C49BB858D}" type="slidenum">
              <a:rPr lang="he-IL" smtClean="0"/>
              <a:pPr rtl="1"/>
              <a:t>‹#›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3832727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42BED0ED-BB32-4326-9E22-2B3AC0301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43FF3F0C-DA3F-4680-AD98-B3F1E482C8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A8BBEF5C-BA03-4599-BABE-94988A8EA0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0FEFB515-288E-4F7B-9BC8-48226E271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1"/>
            <a:fld id="{40FF0622-75E4-48B8-A617-5428CA5926CE}" type="datetimeFigureOut">
              <a:rPr lang="he-IL" smtClean="0"/>
              <a:pPr rtl="1"/>
              <a:t>כ"ט/תשרי/תש"פ</a:t>
            </a:fld>
            <a:endParaRPr lang="he-IL" dirty="0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E45173B1-4744-4231-A0E1-4BFEB2A368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1"/>
            <a:endParaRPr lang="he-IL" dirty="0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A8FAB1AF-6D95-4156-B41C-51A03A0783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1"/>
            <a:fld id="{BA875541-8164-4CC7-9F2F-6F0C49BB858D}" type="slidenum">
              <a:rPr lang="he-IL" smtClean="0"/>
              <a:pPr rtl="1"/>
              <a:t>‹#›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1422084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59868ECD-730B-4202-B0EE-3E58E46F3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07A476C0-3F1D-4151-9C91-C5133965B8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1A08ABD5-2A15-40BB-8646-470BA1A3C7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5" name="מציין מיקום טקסט 4">
            <a:extLst>
              <a:ext uri="{FF2B5EF4-FFF2-40B4-BE49-F238E27FC236}">
                <a16:creationId xmlns:a16="http://schemas.microsoft.com/office/drawing/2014/main" id="{A47191B1-A247-441B-9EB4-F83C0E5385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6" name="מציין מיקום תוכן 5">
            <a:extLst>
              <a:ext uri="{FF2B5EF4-FFF2-40B4-BE49-F238E27FC236}">
                <a16:creationId xmlns:a16="http://schemas.microsoft.com/office/drawing/2014/main" id="{EC77EC1D-6480-4111-8E24-7A2F74BBA28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7" name="מציין מיקום של תאריך 6">
            <a:extLst>
              <a:ext uri="{FF2B5EF4-FFF2-40B4-BE49-F238E27FC236}">
                <a16:creationId xmlns:a16="http://schemas.microsoft.com/office/drawing/2014/main" id="{83F67BBD-0D50-47F0-A116-6699805025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 rtl="1"/>
            <a:fld id="{40FF0622-75E4-48B8-A617-5428CA5926CE}" type="datetimeFigureOut">
              <a:rPr lang="he-IL" smtClean="0"/>
              <a:t>כ"ט/תשרי/תש"פ</a:t>
            </a:fld>
            <a:endParaRPr lang="he-IL"/>
          </a:p>
        </p:txBody>
      </p:sp>
      <p:sp>
        <p:nvSpPr>
          <p:cNvPr id="8" name="מציין מיקום של כותרת תחתונה 7">
            <a:extLst>
              <a:ext uri="{FF2B5EF4-FFF2-40B4-BE49-F238E27FC236}">
                <a16:creationId xmlns:a16="http://schemas.microsoft.com/office/drawing/2014/main" id="{6A10E074-6B94-4C0A-8391-BC1C918FA9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 rtl="1"/>
            <a:endParaRPr lang="he-IL"/>
          </a:p>
        </p:txBody>
      </p:sp>
      <p:sp>
        <p:nvSpPr>
          <p:cNvPr id="9" name="מציין מיקום של מספר שקופית 8">
            <a:extLst>
              <a:ext uri="{FF2B5EF4-FFF2-40B4-BE49-F238E27FC236}">
                <a16:creationId xmlns:a16="http://schemas.microsoft.com/office/drawing/2014/main" id="{A3403FA3-A108-4C53-8277-DA55FBAA72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1"/>
            <a:fld id="{BA875541-8164-4CC7-9F2F-6F0C49BB858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8129286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BF65F1EC-BE34-405C-B936-3E5759A8C8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תאריך 2">
            <a:extLst>
              <a:ext uri="{FF2B5EF4-FFF2-40B4-BE49-F238E27FC236}">
                <a16:creationId xmlns:a16="http://schemas.microsoft.com/office/drawing/2014/main" id="{DEDA7145-00DD-4820-BA76-474D10C0F3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 rtl="1"/>
            <a:fld id="{40FF0622-75E4-48B8-A617-5428CA5926CE}" type="datetimeFigureOut">
              <a:rPr lang="he-IL" smtClean="0"/>
              <a:t>כ"ט/תשרי/תש"פ</a:t>
            </a:fld>
            <a:endParaRPr lang="he-IL"/>
          </a:p>
        </p:txBody>
      </p:sp>
      <p:sp>
        <p:nvSpPr>
          <p:cNvPr id="4" name="מציין מיקום של כותרת תחתונה 3">
            <a:extLst>
              <a:ext uri="{FF2B5EF4-FFF2-40B4-BE49-F238E27FC236}">
                <a16:creationId xmlns:a16="http://schemas.microsoft.com/office/drawing/2014/main" id="{7BFA61EB-5718-428D-BAF4-37A4DA13DD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 rtl="1"/>
            <a:endParaRPr lang="he-IL"/>
          </a:p>
        </p:txBody>
      </p:sp>
      <p:sp>
        <p:nvSpPr>
          <p:cNvPr id="5" name="מציין מיקום של מספר שקופית 4">
            <a:extLst>
              <a:ext uri="{FF2B5EF4-FFF2-40B4-BE49-F238E27FC236}">
                <a16:creationId xmlns:a16="http://schemas.microsoft.com/office/drawing/2014/main" id="{D97DC831-F145-41F6-B51F-5D383F29D5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1"/>
            <a:fld id="{BA875541-8164-4CC7-9F2F-6F0C49BB858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4160764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אריך 1">
            <a:extLst>
              <a:ext uri="{FF2B5EF4-FFF2-40B4-BE49-F238E27FC236}">
                <a16:creationId xmlns:a16="http://schemas.microsoft.com/office/drawing/2014/main" id="{16B8C486-45D8-491C-98D7-DD2F1C8455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 rtl="1"/>
            <a:fld id="{40FF0622-75E4-48B8-A617-5428CA5926CE}" type="datetimeFigureOut">
              <a:rPr lang="he-IL" smtClean="0"/>
              <a:t>כ"ט/תשרי/תש"פ</a:t>
            </a:fld>
            <a:endParaRPr lang="he-IL"/>
          </a:p>
        </p:txBody>
      </p:sp>
      <p:sp>
        <p:nvSpPr>
          <p:cNvPr id="3" name="מציין מיקום של כותרת תחתונה 2">
            <a:extLst>
              <a:ext uri="{FF2B5EF4-FFF2-40B4-BE49-F238E27FC236}">
                <a16:creationId xmlns:a16="http://schemas.microsoft.com/office/drawing/2014/main" id="{4E7D3335-15AF-4F8A-A8DC-83272B588F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 rtl="1"/>
            <a:endParaRPr lang="he-IL"/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C4791B12-3321-4DFC-8CE9-479DCF5EF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1"/>
            <a:fld id="{BA875541-8164-4CC7-9F2F-6F0C49BB858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6434202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1B32CAE4-D8B0-4BFB-A77B-6864A3F909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F6615A1F-4E8D-4F4C-97A0-5F3F105272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4846129A-EA65-43B0-A200-3B65364882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0F01206F-2CEF-42B5-9C3F-C9F647518D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 rtl="1"/>
            <a:fld id="{40FF0622-75E4-48B8-A617-5428CA5926CE}" type="datetimeFigureOut">
              <a:rPr lang="he-IL" smtClean="0"/>
              <a:t>כ"ט/תשרי/תש"פ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299E7042-B40F-406C-85FB-DF4C59833F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 rtl="1"/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0E1D6B51-60C8-4626-99E0-067319C5DB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1"/>
            <a:fld id="{BA875541-8164-4CC7-9F2F-6F0C49BB858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6350338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CC0C78F3-4BA8-47E9-994F-4E2193518B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תמונה 2">
            <a:extLst>
              <a:ext uri="{FF2B5EF4-FFF2-40B4-BE49-F238E27FC236}">
                <a16:creationId xmlns:a16="http://schemas.microsoft.com/office/drawing/2014/main" id="{BFF2553A-4024-4078-AFD5-DD5702B7767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e-IL"/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46347E75-9DAA-4268-A2D7-6FA1E77FAF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AAA1D69D-195E-467C-8F00-820C645DE6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 rtl="1"/>
            <a:fld id="{40FF0622-75E4-48B8-A617-5428CA5926CE}" type="datetimeFigureOut">
              <a:rPr lang="he-IL" smtClean="0"/>
              <a:t>כ"ט/תשרי/תש"פ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919E5BF0-ED75-4520-B93F-CBC0068403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 rtl="1"/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9741C408-A431-47E5-9E56-DD15B63B38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1"/>
            <a:fld id="{BA875541-8164-4CC7-9F2F-6F0C49BB858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4587858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1">
            <a:extLst>
              <a:ext uri="{FF2B5EF4-FFF2-40B4-BE49-F238E27FC236}">
                <a16:creationId xmlns:a16="http://schemas.microsoft.com/office/drawing/2014/main" id="{796B0E3A-2A1A-46FC-BDD1-6B03260014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AB8D8BF4-B308-4D30-83A3-EE2BF3388B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F34F8AA0-82E4-462A-95AA-C60F4D86FB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1"/>
            <a:fld id="{40FF0622-75E4-48B8-A617-5428CA5926CE}" type="datetimeFigureOut">
              <a:rPr lang="he-IL" smtClean="0"/>
              <a:pPr rtl="1"/>
              <a:t>כ"ט/תשרי/תש"פ</a:t>
            </a:fld>
            <a:endParaRPr lang="he-IL" dirty="0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D2139115-DE8E-4AEA-A790-753463A4F9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1"/>
            <a:endParaRPr lang="he-IL" dirty="0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3E414418-76DB-4770-A306-47D21E8264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1"/>
            <a:fld id="{BA875541-8164-4CC7-9F2F-6F0C49BB858D}" type="slidenum">
              <a:rPr lang="he-IL" smtClean="0"/>
              <a:pPr rtl="1"/>
              <a:t>‹#›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1432229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98" r:id="rId1"/>
    <p:sldLayoutId id="2147483999" r:id="rId2"/>
    <p:sldLayoutId id="2147484000" r:id="rId3"/>
    <p:sldLayoutId id="2147484001" r:id="rId4"/>
    <p:sldLayoutId id="2147484002" r:id="rId5"/>
    <p:sldLayoutId id="2147484003" r:id="rId6"/>
    <p:sldLayoutId id="2147484004" r:id="rId7"/>
    <p:sldLayoutId id="2147484005" r:id="rId8"/>
    <p:sldLayoutId id="2147484006" r:id="rId9"/>
    <p:sldLayoutId id="2147484007" r:id="rId10"/>
    <p:sldLayoutId id="2147484008" r:id="rId11"/>
  </p:sldLayoutIdLst>
  <p:txStyles>
    <p:titleStyle>
      <a:lvl1pPr algn="r" defTabSz="914400" rtl="1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r" defTabSz="914400" rtl="1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תיבת טקסט 8">
            <a:extLst>
              <a:ext uri="{FF2B5EF4-FFF2-40B4-BE49-F238E27FC236}">
                <a16:creationId xmlns:a16="http://schemas.microsoft.com/office/drawing/2014/main" id="{1D1F0B88-8EF5-4A21-BB54-E32B835AC14A}"/>
              </a:ext>
            </a:extLst>
          </p:cNvPr>
          <p:cNvSpPr txBox="1"/>
          <p:nvPr/>
        </p:nvSpPr>
        <p:spPr>
          <a:xfrm>
            <a:off x="134910" y="702228"/>
            <a:ext cx="11902191" cy="353943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endParaRPr lang="he-IL" sz="2800" dirty="0">
              <a:latin typeface="Arial" panose="020B0604020202020204" pitchFamily="34" charset="0"/>
            </a:endParaRPr>
          </a:p>
          <a:p>
            <a:r>
              <a:rPr lang="he-IL" sz="2800" dirty="0">
                <a:latin typeface="Arial" panose="020B0604020202020204" pitchFamily="34" charset="0"/>
              </a:rPr>
              <a:t>בשיעורים קודמים למדנו אלגוריתמים ראשונים, </a:t>
            </a:r>
            <a:r>
              <a:rPr lang="he-IL" sz="2800" b="1" dirty="0">
                <a:solidFill>
                  <a:srgbClr val="0070C0"/>
                </a:solidFill>
                <a:latin typeface="Arial" panose="020B0604020202020204" pitchFamily="34" charset="0"/>
              </a:rPr>
              <a:t>אשר לא נועדו לביצוע במחשב</a:t>
            </a:r>
            <a:r>
              <a:rPr lang="he-IL" sz="2800" dirty="0">
                <a:latin typeface="Arial" panose="020B0604020202020204" pitchFamily="34" charset="0"/>
              </a:rPr>
              <a:t>.</a:t>
            </a:r>
          </a:p>
          <a:p>
            <a:endParaRPr lang="he-IL" sz="2800" dirty="0">
              <a:latin typeface="Arial" panose="020B0604020202020204" pitchFamily="34" charset="0"/>
            </a:endParaRPr>
          </a:p>
          <a:p>
            <a:r>
              <a:rPr lang="he-IL" sz="2800" dirty="0">
                <a:latin typeface="Arial" panose="020B0604020202020204" pitchFamily="34" charset="0"/>
              </a:rPr>
              <a:t>בשיעור זה, נכיר אלגוריתמים המיועדים לביצוע במחשב, ונראה כיצד </a:t>
            </a:r>
            <a:r>
              <a:rPr lang="he-IL" sz="2800" b="1" dirty="0">
                <a:solidFill>
                  <a:srgbClr val="0070C0"/>
                </a:solidFill>
                <a:latin typeface="Arial" panose="020B0604020202020204" pitchFamily="34" charset="0"/>
              </a:rPr>
              <a:t>נממש</a:t>
            </a:r>
            <a:r>
              <a:rPr lang="he-IL" sz="2800" dirty="0">
                <a:latin typeface="Arial" panose="020B0604020202020204" pitchFamily="34" charset="0"/>
              </a:rPr>
              <a:t> אותם כתוכניות בשפת התכנות #</a:t>
            </a:r>
            <a:r>
              <a:rPr lang="en-US" sz="2800" dirty="0">
                <a:latin typeface="Arial" panose="020B0604020202020204" pitchFamily="34" charset="0"/>
              </a:rPr>
              <a:t>C</a:t>
            </a:r>
            <a:r>
              <a:rPr lang="he-IL" sz="2800" dirty="0">
                <a:latin typeface="Arial" panose="020B0604020202020204" pitchFamily="34" charset="0"/>
              </a:rPr>
              <a:t>.</a:t>
            </a:r>
          </a:p>
          <a:p>
            <a:endParaRPr lang="he-IL" sz="2800" dirty="0">
              <a:latin typeface="Arial" panose="020B0604020202020204" pitchFamily="34" charset="0"/>
            </a:endParaRPr>
          </a:p>
          <a:p>
            <a:r>
              <a:rPr lang="he-IL" sz="2800" dirty="0">
                <a:latin typeface="Arial" panose="020B0604020202020204" pitchFamily="34" charset="0"/>
              </a:rPr>
              <a:t>כל אלגוריתם </a:t>
            </a:r>
            <a:r>
              <a:rPr lang="he-IL" sz="2800" b="1" dirty="0">
                <a:solidFill>
                  <a:srgbClr val="0070C0"/>
                </a:solidFill>
                <a:latin typeface="Arial" panose="020B0604020202020204" pitchFamily="34" charset="0"/>
              </a:rPr>
              <a:t>יתואר בצורה מילולית</a:t>
            </a:r>
            <a:r>
              <a:rPr lang="he-IL" sz="2800" dirty="0">
                <a:latin typeface="Arial" panose="020B0604020202020204" pitchFamily="34" charset="0"/>
              </a:rPr>
              <a:t>, בדומה לשיעור הקודם, ולאחר מכן נממש באמצעות </a:t>
            </a:r>
            <a:r>
              <a:rPr lang="he-IL" sz="2800" dirty="0" err="1">
                <a:latin typeface="Arial" panose="020B0604020202020204" pitchFamily="34" charset="0"/>
              </a:rPr>
              <a:t>תוכנית</a:t>
            </a:r>
            <a:r>
              <a:rPr lang="he-IL" sz="2800" dirty="0">
                <a:latin typeface="Arial" panose="020B0604020202020204" pitchFamily="34" charset="0"/>
              </a:rPr>
              <a:t> בשפת התכנות #</a:t>
            </a:r>
            <a:r>
              <a:rPr lang="en-US" sz="2800" dirty="0">
                <a:latin typeface="Arial" panose="020B0604020202020204" pitchFamily="34" charset="0"/>
              </a:rPr>
              <a:t>C</a:t>
            </a:r>
            <a:r>
              <a:rPr lang="he-IL" sz="2800" dirty="0">
                <a:latin typeface="Arial" panose="020B0604020202020204" pitchFamily="34" charset="0"/>
              </a:rPr>
              <a:t>.</a:t>
            </a:r>
          </a:p>
        </p:txBody>
      </p:sp>
      <p:sp>
        <p:nvSpPr>
          <p:cNvPr id="8" name="כותרת 1">
            <a:extLst>
              <a:ext uri="{FF2B5EF4-FFF2-40B4-BE49-F238E27FC236}">
                <a16:creationId xmlns:a16="http://schemas.microsoft.com/office/drawing/2014/main" id="{DB3D792F-AD65-4763-87E8-B71B8B0176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0843" y="-102362"/>
            <a:ext cx="10515600" cy="1018404"/>
          </a:xfrm>
        </p:spPr>
        <p:txBody>
          <a:bodyPr vert="horz" lIns="91440" tIns="45720" rIns="91440" bIns="45720" rtlCol="1" anchor="ctr">
            <a:normAutofit/>
          </a:bodyPr>
          <a:lstStyle/>
          <a:p>
            <a:pPr algn="ctr"/>
            <a:r>
              <a:rPr lang="he-IL" sz="40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הקדמה – מימוש אלגוריתמים ב #</a:t>
            </a:r>
            <a:r>
              <a:rPr lang="en-US" sz="40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endParaRPr lang="he-IL" sz="40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9729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כותרת 1">
            <a:extLst>
              <a:ext uri="{FF2B5EF4-FFF2-40B4-BE49-F238E27FC236}">
                <a16:creationId xmlns:a16="http://schemas.microsoft.com/office/drawing/2014/main" id="{DB3D792F-AD65-4763-87E8-B71B8B0176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0843" y="-102362"/>
            <a:ext cx="10515600" cy="1018404"/>
          </a:xfrm>
        </p:spPr>
        <p:txBody>
          <a:bodyPr vert="horz" lIns="91440" tIns="45720" rIns="91440" bIns="45720" rtlCol="1" anchor="ctr">
            <a:normAutofit/>
          </a:bodyPr>
          <a:lstStyle/>
          <a:p>
            <a:pPr algn="ctr"/>
            <a:r>
              <a:rPr lang="he-IL" sz="40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מימוש האלגוריתם לפתרון הבעיה ב #</a:t>
            </a:r>
            <a:r>
              <a:rPr lang="en-US" sz="40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endParaRPr lang="he-IL" sz="40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87C050F2-4B59-4450-9C68-2AACABC0D3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5490" y="1589201"/>
            <a:ext cx="6100192" cy="694210"/>
          </a:xfrm>
          <a:prstGeom prst="rect">
            <a:avLst/>
          </a:prstGeom>
        </p:spPr>
      </p:pic>
      <p:sp>
        <p:nvSpPr>
          <p:cNvPr id="13" name="מלבן 12">
            <a:extLst>
              <a:ext uri="{FF2B5EF4-FFF2-40B4-BE49-F238E27FC236}">
                <a16:creationId xmlns:a16="http://schemas.microsoft.com/office/drawing/2014/main" id="{B829654A-3443-4A1A-A165-E41B57279EAA}"/>
              </a:ext>
            </a:extLst>
          </p:cNvPr>
          <p:cNvSpPr/>
          <p:nvPr/>
        </p:nvSpPr>
        <p:spPr>
          <a:xfrm>
            <a:off x="2651788" y="4312978"/>
            <a:ext cx="6888424" cy="52322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 wrap="none">
            <a:spAutoFit/>
          </a:bodyPr>
          <a:lstStyle/>
          <a:p>
            <a:pPr algn="l" rtl="0"/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>
                <a:solidFill>
                  <a:srgbClr val="A31515"/>
                </a:solidFill>
                <a:latin typeface="Consolas" panose="020B0609020204030204" pitchFamily="49" charset="0"/>
              </a:rPr>
              <a:t>"Hello World!"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he-IL" sz="2800" dirty="0"/>
          </a:p>
        </p:txBody>
      </p:sp>
      <p:sp>
        <p:nvSpPr>
          <p:cNvPr id="14" name="תיבת טקסט 8">
            <a:extLst>
              <a:ext uri="{FF2B5EF4-FFF2-40B4-BE49-F238E27FC236}">
                <a16:creationId xmlns:a16="http://schemas.microsoft.com/office/drawing/2014/main" id="{5709B269-99B3-4F95-8FA3-296E3B2A2119}"/>
              </a:ext>
            </a:extLst>
          </p:cNvPr>
          <p:cNvSpPr txBox="1"/>
          <p:nvPr/>
        </p:nvSpPr>
        <p:spPr>
          <a:xfrm>
            <a:off x="554935" y="1065981"/>
            <a:ext cx="11082130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2800" b="1" dirty="0">
                <a:solidFill>
                  <a:srgbClr val="0070C0"/>
                </a:solidFill>
                <a:latin typeface="Arial" panose="020B0604020202020204" pitchFamily="34" charset="0"/>
              </a:rPr>
              <a:t>האלגוריתם לפתרון הבעיה:</a:t>
            </a:r>
          </a:p>
        </p:txBody>
      </p:sp>
      <p:sp>
        <p:nvSpPr>
          <p:cNvPr id="15" name="תיבת טקסט 8">
            <a:extLst>
              <a:ext uri="{FF2B5EF4-FFF2-40B4-BE49-F238E27FC236}">
                <a16:creationId xmlns:a16="http://schemas.microsoft.com/office/drawing/2014/main" id="{236F83D5-93DE-4095-8241-09CC931D5A3A}"/>
              </a:ext>
            </a:extLst>
          </p:cNvPr>
          <p:cNvSpPr txBox="1"/>
          <p:nvPr/>
        </p:nvSpPr>
        <p:spPr>
          <a:xfrm>
            <a:off x="667578" y="2951946"/>
            <a:ext cx="11082130" cy="95410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2800" b="1" dirty="0">
                <a:solidFill>
                  <a:srgbClr val="0070C0"/>
                </a:solidFill>
                <a:latin typeface="Arial" panose="020B0604020202020204" pitchFamily="34" charset="0"/>
              </a:rPr>
              <a:t>המימוש בשפת #</a:t>
            </a:r>
            <a:r>
              <a:rPr lang="en-US" sz="2800" b="1" dirty="0">
                <a:solidFill>
                  <a:srgbClr val="0070C0"/>
                </a:solidFill>
                <a:latin typeface="Arial" panose="020B0604020202020204" pitchFamily="34" charset="0"/>
              </a:rPr>
              <a:t>C </a:t>
            </a:r>
            <a:r>
              <a:rPr lang="he-IL" sz="2800" b="1" dirty="0">
                <a:solidFill>
                  <a:srgbClr val="0070C0"/>
                </a:solidFill>
                <a:latin typeface="Arial" panose="020B0604020202020204" pitchFamily="34" charset="0"/>
              </a:rPr>
              <a:t>:</a:t>
            </a:r>
          </a:p>
          <a:p>
            <a:r>
              <a:rPr lang="he-IL" sz="2800" dirty="0"/>
              <a:t>הוראת הפלט (הצגת הפלט על המסך) תיראה כך: </a:t>
            </a:r>
            <a:endParaRPr lang="he-IL" sz="2800" b="1" dirty="0">
              <a:solidFill>
                <a:srgbClr val="0070C0"/>
              </a:solidFill>
              <a:latin typeface="Arial" panose="020B0604020202020204" pitchFamily="34" charset="0"/>
            </a:endParaRPr>
          </a:p>
        </p:txBody>
      </p:sp>
      <p:sp>
        <p:nvSpPr>
          <p:cNvPr id="16" name="תיבת טקסט 8">
            <a:extLst>
              <a:ext uri="{FF2B5EF4-FFF2-40B4-BE49-F238E27FC236}">
                <a16:creationId xmlns:a16="http://schemas.microsoft.com/office/drawing/2014/main" id="{3998D115-A72B-4300-A6FD-3B8327C1034C}"/>
              </a:ext>
            </a:extLst>
          </p:cNvPr>
          <p:cNvSpPr txBox="1"/>
          <p:nvPr/>
        </p:nvSpPr>
        <p:spPr>
          <a:xfrm>
            <a:off x="554935" y="5098038"/>
            <a:ext cx="11082130" cy="95410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2800" b="1" dirty="0">
                <a:solidFill>
                  <a:srgbClr val="0070C0"/>
                </a:solidFill>
                <a:latin typeface="Arial" panose="020B0604020202020204" pitchFamily="34" charset="0"/>
              </a:rPr>
              <a:t>התוצאה:</a:t>
            </a:r>
          </a:p>
          <a:p>
            <a:r>
              <a:rPr lang="he-IL" sz="2800" dirty="0"/>
              <a:t>תוצאת ההרצה של התוכנית תהיה הצגת המילים </a:t>
            </a:r>
            <a:r>
              <a:rPr lang="en-US" sz="2800" b="1" dirty="0"/>
              <a:t>Hello World</a:t>
            </a:r>
            <a:r>
              <a:rPr lang="en-US" sz="2800" dirty="0"/>
              <a:t> </a:t>
            </a:r>
            <a:r>
              <a:rPr lang="he-IL" sz="2800" dirty="0"/>
              <a:t> על המסך. </a:t>
            </a:r>
            <a:endParaRPr lang="he-IL" sz="2800" b="1" dirty="0">
              <a:solidFill>
                <a:srgbClr val="0070C0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0236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9A2A5244-3028-45B9-9C8E-2851B3A111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1628" y="916042"/>
            <a:ext cx="6708743" cy="5460916"/>
          </a:xfrm>
          <a:prstGeom prst="rect">
            <a:avLst/>
          </a:prstGeom>
        </p:spPr>
      </p:pic>
      <p:sp>
        <p:nvSpPr>
          <p:cNvPr id="8" name="כותרת 1">
            <a:extLst>
              <a:ext uri="{FF2B5EF4-FFF2-40B4-BE49-F238E27FC236}">
                <a16:creationId xmlns:a16="http://schemas.microsoft.com/office/drawing/2014/main" id="{DB3D792F-AD65-4763-87E8-B71B8B0176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0843" y="-102362"/>
            <a:ext cx="10515600" cy="1018404"/>
          </a:xfrm>
        </p:spPr>
        <p:txBody>
          <a:bodyPr vert="horz" lIns="91440" tIns="45720" rIns="91440" bIns="45720" rtlCol="1" anchor="ctr">
            <a:normAutofit/>
          </a:bodyPr>
          <a:lstStyle/>
          <a:p>
            <a:pPr algn="ctr"/>
            <a:r>
              <a:rPr lang="he-IL" sz="40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מבנה </a:t>
            </a:r>
            <a:r>
              <a:rPr lang="he-IL" sz="4000" b="1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תוכנית</a:t>
            </a:r>
            <a:r>
              <a:rPr lang="he-IL" sz="40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ב #</a:t>
            </a:r>
            <a:r>
              <a:rPr lang="en-US" sz="40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endParaRPr lang="he-IL" sz="40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בועת דיבור: מלבן עם פינות מעוגלות 9">
            <a:extLst>
              <a:ext uri="{FF2B5EF4-FFF2-40B4-BE49-F238E27FC236}">
                <a16:creationId xmlns:a16="http://schemas.microsoft.com/office/drawing/2014/main" id="{8260688A-DE06-42C2-B893-DAC3A2FF7C8E}"/>
              </a:ext>
            </a:extLst>
          </p:cNvPr>
          <p:cNvSpPr/>
          <p:nvPr/>
        </p:nvSpPr>
        <p:spPr>
          <a:xfrm>
            <a:off x="6943661" y="1960562"/>
            <a:ext cx="4764364" cy="857171"/>
          </a:xfrm>
          <a:prstGeom prst="wedgeRoundRectCallout">
            <a:avLst>
              <a:gd name="adj1" fmla="val -67094"/>
              <a:gd name="adj2" fmla="val 10315"/>
              <a:gd name="adj3" fmla="val 16667"/>
            </a:avLst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he-IL" sz="2400" dirty="0">
                <a:solidFill>
                  <a:schemeClr val="tx1"/>
                </a:solidFill>
              </a:rPr>
              <a:t>נתייחס להוראות הללו ככותרת קבועה של התוכנית עד להודעה חדשה...</a:t>
            </a:r>
          </a:p>
        </p:txBody>
      </p:sp>
      <p:sp>
        <p:nvSpPr>
          <p:cNvPr id="11" name="מלבן: פינות מעוגלות 10">
            <a:extLst>
              <a:ext uri="{FF2B5EF4-FFF2-40B4-BE49-F238E27FC236}">
                <a16:creationId xmlns:a16="http://schemas.microsoft.com/office/drawing/2014/main" id="{4E36BAB6-AF07-4FC2-9C8F-7AB5D22DAFF8}"/>
              </a:ext>
            </a:extLst>
          </p:cNvPr>
          <p:cNvSpPr/>
          <p:nvPr/>
        </p:nvSpPr>
        <p:spPr>
          <a:xfrm>
            <a:off x="2574558" y="1888850"/>
            <a:ext cx="3673853" cy="97061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2" name="מלבן: פינות מעוגלות 11">
            <a:extLst>
              <a:ext uri="{FF2B5EF4-FFF2-40B4-BE49-F238E27FC236}">
                <a16:creationId xmlns:a16="http://schemas.microsoft.com/office/drawing/2014/main" id="{E0CC5954-2578-4CAE-9071-8FB123C9A21D}"/>
              </a:ext>
            </a:extLst>
          </p:cNvPr>
          <p:cNvSpPr/>
          <p:nvPr/>
        </p:nvSpPr>
        <p:spPr>
          <a:xfrm>
            <a:off x="3132930" y="3443721"/>
            <a:ext cx="2252286" cy="40555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7" name="בועת דיבור: מלבן עם פינות מעוגלות 16">
            <a:extLst>
              <a:ext uri="{FF2B5EF4-FFF2-40B4-BE49-F238E27FC236}">
                <a16:creationId xmlns:a16="http://schemas.microsoft.com/office/drawing/2014/main" id="{9B4F760D-F429-46C7-9830-45A8FAD9B1AA}"/>
              </a:ext>
            </a:extLst>
          </p:cNvPr>
          <p:cNvSpPr/>
          <p:nvPr/>
        </p:nvSpPr>
        <p:spPr>
          <a:xfrm>
            <a:off x="5953059" y="3342256"/>
            <a:ext cx="2441433" cy="444315"/>
          </a:xfrm>
          <a:prstGeom prst="wedgeRoundRectCallout">
            <a:avLst>
              <a:gd name="adj1" fmla="val -71547"/>
              <a:gd name="adj2" fmla="val 22878"/>
              <a:gd name="adj3" fmla="val 16667"/>
            </a:avLst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he-IL" sz="2400" dirty="0">
                <a:solidFill>
                  <a:schemeClr val="tx1"/>
                </a:solidFill>
              </a:rPr>
              <a:t>הכרזה על </a:t>
            </a:r>
            <a:r>
              <a:rPr lang="he-IL" sz="2400" b="1" dirty="0">
                <a:solidFill>
                  <a:schemeClr val="tx1"/>
                </a:solidFill>
              </a:rPr>
              <a:t>מחלקה</a:t>
            </a:r>
          </a:p>
        </p:txBody>
      </p:sp>
      <p:sp>
        <p:nvSpPr>
          <p:cNvPr id="18" name="מלבן: פינות מעוגלות 17">
            <a:extLst>
              <a:ext uri="{FF2B5EF4-FFF2-40B4-BE49-F238E27FC236}">
                <a16:creationId xmlns:a16="http://schemas.microsoft.com/office/drawing/2014/main" id="{7BAB42D2-1A63-4989-962A-9631E41CDE80}"/>
              </a:ext>
            </a:extLst>
          </p:cNvPr>
          <p:cNvSpPr/>
          <p:nvPr/>
        </p:nvSpPr>
        <p:spPr>
          <a:xfrm>
            <a:off x="3786779" y="4387901"/>
            <a:ext cx="4502781" cy="40555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9" name="בועת דיבור: מלבן עם פינות מעוגלות 18">
            <a:extLst>
              <a:ext uri="{FF2B5EF4-FFF2-40B4-BE49-F238E27FC236}">
                <a16:creationId xmlns:a16="http://schemas.microsoft.com/office/drawing/2014/main" id="{B9391885-DA8F-4690-B749-DFCD8DF275CB}"/>
              </a:ext>
            </a:extLst>
          </p:cNvPr>
          <p:cNvSpPr/>
          <p:nvPr/>
        </p:nvSpPr>
        <p:spPr>
          <a:xfrm>
            <a:off x="9274805" y="2925562"/>
            <a:ext cx="2792276" cy="2127246"/>
          </a:xfrm>
          <a:prstGeom prst="wedgeRoundRectCallout">
            <a:avLst>
              <a:gd name="adj1" fmla="val -90581"/>
              <a:gd name="adj2" fmla="val 31334"/>
              <a:gd name="adj3" fmla="val 16667"/>
            </a:avLst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he-IL" sz="2400" dirty="0">
                <a:solidFill>
                  <a:schemeClr val="tx1"/>
                </a:solidFill>
              </a:rPr>
              <a:t>הכרזה על </a:t>
            </a:r>
            <a:r>
              <a:rPr lang="he-IL" sz="2400" b="1" dirty="0">
                <a:solidFill>
                  <a:schemeClr val="tx1"/>
                </a:solidFill>
              </a:rPr>
              <a:t>הפונקציה/הפעולה/המתודה הראשית</a:t>
            </a:r>
            <a:r>
              <a:rPr lang="he-IL" sz="2400" dirty="0">
                <a:solidFill>
                  <a:schemeClr val="tx1"/>
                </a:solidFill>
              </a:rPr>
              <a:t> (כאן מתחילה סדרת ההוראות לביצוע)</a:t>
            </a:r>
            <a:endParaRPr lang="he-IL" sz="2400" b="1" dirty="0">
              <a:solidFill>
                <a:schemeClr val="tx1"/>
              </a:solidFill>
            </a:endParaRPr>
          </a:p>
        </p:txBody>
      </p:sp>
      <p:sp>
        <p:nvSpPr>
          <p:cNvPr id="20" name="מלבן: פינות מעוגלות 19">
            <a:extLst>
              <a:ext uri="{FF2B5EF4-FFF2-40B4-BE49-F238E27FC236}">
                <a16:creationId xmlns:a16="http://schemas.microsoft.com/office/drawing/2014/main" id="{FF62BC73-0FFF-4122-8435-D2CFF1D141A7}"/>
              </a:ext>
            </a:extLst>
          </p:cNvPr>
          <p:cNvSpPr/>
          <p:nvPr/>
        </p:nvSpPr>
        <p:spPr>
          <a:xfrm>
            <a:off x="4242287" y="5015412"/>
            <a:ext cx="5032518" cy="40555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1" name="בועת דיבור: מלבן עם פינות מעוגלות 20">
            <a:extLst>
              <a:ext uri="{FF2B5EF4-FFF2-40B4-BE49-F238E27FC236}">
                <a16:creationId xmlns:a16="http://schemas.microsoft.com/office/drawing/2014/main" id="{384EC3A1-F834-41B4-8CAD-590143A0BF4A}"/>
              </a:ext>
            </a:extLst>
          </p:cNvPr>
          <p:cNvSpPr/>
          <p:nvPr/>
        </p:nvSpPr>
        <p:spPr>
          <a:xfrm>
            <a:off x="9450371" y="5606321"/>
            <a:ext cx="2441433" cy="1087910"/>
          </a:xfrm>
          <a:prstGeom prst="wedgeRoundRectCallout">
            <a:avLst>
              <a:gd name="adj1" fmla="val -61109"/>
              <a:gd name="adj2" fmla="val -69617"/>
              <a:gd name="adj3" fmla="val 16667"/>
            </a:avLst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he-IL" sz="2400" b="1" dirty="0">
                <a:solidFill>
                  <a:schemeClr val="tx1"/>
                </a:solidFill>
              </a:rPr>
              <a:t>גוף התוכנית </a:t>
            </a:r>
          </a:p>
          <a:p>
            <a:pPr algn="ctr"/>
            <a:r>
              <a:rPr lang="he-IL" sz="2400" dirty="0">
                <a:solidFill>
                  <a:schemeClr val="tx1"/>
                </a:solidFill>
              </a:rPr>
              <a:t>מכיל את ההוראות לביצוע</a:t>
            </a:r>
          </a:p>
        </p:txBody>
      </p:sp>
      <p:sp>
        <p:nvSpPr>
          <p:cNvPr id="22" name="בועת דיבור: מלבן עם פינות מעוגלות 21">
            <a:extLst>
              <a:ext uri="{FF2B5EF4-FFF2-40B4-BE49-F238E27FC236}">
                <a16:creationId xmlns:a16="http://schemas.microsoft.com/office/drawing/2014/main" id="{A60775AB-8E2B-4456-9D7B-1368D8DB5DA5}"/>
              </a:ext>
            </a:extLst>
          </p:cNvPr>
          <p:cNvSpPr/>
          <p:nvPr/>
        </p:nvSpPr>
        <p:spPr>
          <a:xfrm>
            <a:off x="9441874" y="163768"/>
            <a:ext cx="2625207" cy="1725081"/>
          </a:xfrm>
          <a:prstGeom prst="wedgeRoundRectCallout">
            <a:avLst>
              <a:gd name="adj1" fmla="val -53961"/>
              <a:gd name="adj2" fmla="val 15529"/>
              <a:gd name="adj3" fmla="val 16667"/>
            </a:avLst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he-IL" sz="2400" dirty="0">
                <a:solidFill>
                  <a:schemeClr val="tx1"/>
                </a:solidFill>
              </a:rPr>
              <a:t>בתחילת כל </a:t>
            </a:r>
            <a:r>
              <a:rPr lang="he-IL" sz="2400" dirty="0" err="1">
                <a:solidFill>
                  <a:schemeClr val="tx1"/>
                </a:solidFill>
              </a:rPr>
              <a:t>תוכנית</a:t>
            </a:r>
            <a:r>
              <a:rPr lang="he-IL" sz="2400" dirty="0">
                <a:solidFill>
                  <a:schemeClr val="tx1"/>
                </a:solidFill>
              </a:rPr>
              <a:t> נרשום ב</a:t>
            </a:r>
            <a:r>
              <a:rPr lang="he-IL" sz="2400" b="1" dirty="0">
                <a:solidFill>
                  <a:srgbClr val="00B050"/>
                </a:solidFill>
              </a:rPr>
              <a:t>הערה</a:t>
            </a:r>
            <a:r>
              <a:rPr lang="he-IL" sz="2400" dirty="0">
                <a:solidFill>
                  <a:schemeClr val="tx1"/>
                </a:solidFill>
              </a:rPr>
              <a:t> את מטרת התוכנית. מה הקלט ומה הפלט</a:t>
            </a:r>
          </a:p>
        </p:txBody>
      </p:sp>
      <p:sp>
        <p:nvSpPr>
          <p:cNvPr id="23" name="מלבן: פינות מעוגלות 22">
            <a:extLst>
              <a:ext uri="{FF2B5EF4-FFF2-40B4-BE49-F238E27FC236}">
                <a16:creationId xmlns:a16="http://schemas.microsoft.com/office/drawing/2014/main" id="{B375B795-3E50-4C73-82EE-A31C4FC634B5}"/>
              </a:ext>
            </a:extLst>
          </p:cNvPr>
          <p:cNvSpPr/>
          <p:nvPr/>
        </p:nvSpPr>
        <p:spPr>
          <a:xfrm>
            <a:off x="2493537" y="720257"/>
            <a:ext cx="6781268" cy="116859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" name="אליפסה 4">
            <a:extLst>
              <a:ext uri="{FF2B5EF4-FFF2-40B4-BE49-F238E27FC236}">
                <a16:creationId xmlns:a16="http://schemas.microsoft.com/office/drawing/2014/main" id="{D9ACEFF0-9EAB-4BAB-819E-AC633E4E3488}"/>
              </a:ext>
            </a:extLst>
          </p:cNvPr>
          <p:cNvSpPr/>
          <p:nvPr/>
        </p:nvSpPr>
        <p:spPr>
          <a:xfrm>
            <a:off x="2574558" y="2859463"/>
            <a:ext cx="423475" cy="36342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4" name="אליפסה 23">
            <a:extLst>
              <a:ext uri="{FF2B5EF4-FFF2-40B4-BE49-F238E27FC236}">
                <a16:creationId xmlns:a16="http://schemas.microsoft.com/office/drawing/2014/main" id="{EF512A5A-AE84-479E-B81A-DF04622D94F0}"/>
              </a:ext>
            </a:extLst>
          </p:cNvPr>
          <p:cNvSpPr/>
          <p:nvPr/>
        </p:nvSpPr>
        <p:spPr>
          <a:xfrm>
            <a:off x="3162911" y="3822368"/>
            <a:ext cx="423475" cy="36342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5" name="אליפסה 24">
            <a:extLst>
              <a:ext uri="{FF2B5EF4-FFF2-40B4-BE49-F238E27FC236}">
                <a16:creationId xmlns:a16="http://schemas.microsoft.com/office/drawing/2014/main" id="{35323ABE-40E1-4001-BFB1-4EC7F93EE7DE}"/>
              </a:ext>
            </a:extLst>
          </p:cNvPr>
          <p:cNvSpPr/>
          <p:nvPr/>
        </p:nvSpPr>
        <p:spPr>
          <a:xfrm>
            <a:off x="2574558" y="6029649"/>
            <a:ext cx="423475" cy="36342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6" name="אליפסה 25">
            <a:extLst>
              <a:ext uri="{FF2B5EF4-FFF2-40B4-BE49-F238E27FC236}">
                <a16:creationId xmlns:a16="http://schemas.microsoft.com/office/drawing/2014/main" id="{71FBBACE-91B8-4016-9F5B-8C9ED46001F2}"/>
              </a:ext>
            </a:extLst>
          </p:cNvPr>
          <p:cNvSpPr/>
          <p:nvPr/>
        </p:nvSpPr>
        <p:spPr>
          <a:xfrm>
            <a:off x="3162910" y="5705817"/>
            <a:ext cx="423475" cy="36342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7" name="אליפסה 26">
            <a:extLst>
              <a:ext uri="{FF2B5EF4-FFF2-40B4-BE49-F238E27FC236}">
                <a16:creationId xmlns:a16="http://schemas.microsoft.com/office/drawing/2014/main" id="{F06F64E9-2794-4E8B-AF52-6AD53589F481}"/>
              </a:ext>
            </a:extLst>
          </p:cNvPr>
          <p:cNvSpPr/>
          <p:nvPr/>
        </p:nvSpPr>
        <p:spPr>
          <a:xfrm>
            <a:off x="3688217" y="5424610"/>
            <a:ext cx="423475" cy="36342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8" name="אליפסה 27">
            <a:extLst>
              <a:ext uri="{FF2B5EF4-FFF2-40B4-BE49-F238E27FC236}">
                <a16:creationId xmlns:a16="http://schemas.microsoft.com/office/drawing/2014/main" id="{10AC55F2-B7AC-4CD3-A6AD-A0DFD0351185}"/>
              </a:ext>
            </a:extLst>
          </p:cNvPr>
          <p:cNvSpPr/>
          <p:nvPr/>
        </p:nvSpPr>
        <p:spPr>
          <a:xfrm>
            <a:off x="3735277" y="4722724"/>
            <a:ext cx="423475" cy="36342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9" name="בועת דיבור: מלבן עם פינות מעוגלות 28">
            <a:extLst>
              <a:ext uri="{FF2B5EF4-FFF2-40B4-BE49-F238E27FC236}">
                <a16:creationId xmlns:a16="http://schemas.microsoft.com/office/drawing/2014/main" id="{10A64129-818F-4D82-9587-0424C9A6D55D}"/>
              </a:ext>
            </a:extLst>
          </p:cNvPr>
          <p:cNvSpPr/>
          <p:nvPr/>
        </p:nvSpPr>
        <p:spPr>
          <a:xfrm>
            <a:off x="336479" y="3646499"/>
            <a:ext cx="2441433" cy="768112"/>
          </a:xfrm>
          <a:prstGeom prst="wedgeRoundRectCallout">
            <a:avLst>
              <a:gd name="adj1" fmla="val 42041"/>
              <a:gd name="adj2" fmla="val -113709"/>
              <a:gd name="adj3" fmla="val 16667"/>
            </a:avLst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he-IL" sz="2400" b="1" dirty="0">
                <a:solidFill>
                  <a:schemeClr val="tx1"/>
                </a:solidFill>
              </a:rPr>
              <a:t>התחלת </a:t>
            </a:r>
            <a:r>
              <a:rPr lang="he-IL" sz="2400" dirty="0">
                <a:solidFill>
                  <a:schemeClr val="tx1"/>
                </a:solidFill>
              </a:rPr>
              <a:t>בלוק של הוראות</a:t>
            </a:r>
          </a:p>
        </p:txBody>
      </p:sp>
      <p:sp>
        <p:nvSpPr>
          <p:cNvPr id="30" name="בועת דיבור: מלבן עם פינות מעוגלות 29">
            <a:extLst>
              <a:ext uri="{FF2B5EF4-FFF2-40B4-BE49-F238E27FC236}">
                <a16:creationId xmlns:a16="http://schemas.microsoft.com/office/drawing/2014/main" id="{CB32153E-9EFF-41ED-9405-49F19406E48F}"/>
              </a:ext>
            </a:extLst>
          </p:cNvPr>
          <p:cNvSpPr/>
          <p:nvPr/>
        </p:nvSpPr>
        <p:spPr>
          <a:xfrm>
            <a:off x="31293" y="5572430"/>
            <a:ext cx="2441433" cy="768112"/>
          </a:xfrm>
          <a:prstGeom prst="wedgeRoundRectCallout">
            <a:avLst>
              <a:gd name="adj1" fmla="val 55549"/>
              <a:gd name="adj2" fmla="val 18997"/>
              <a:gd name="adj3" fmla="val 16667"/>
            </a:avLst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he-IL" sz="2400" b="1" dirty="0">
                <a:solidFill>
                  <a:schemeClr val="tx1"/>
                </a:solidFill>
              </a:rPr>
              <a:t>סיום </a:t>
            </a:r>
            <a:r>
              <a:rPr lang="he-IL" sz="2400" dirty="0">
                <a:solidFill>
                  <a:schemeClr val="tx1"/>
                </a:solidFill>
              </a:rPr>
              <a:t>בלוק של הוראות</a:t>
            </a:r>
          </a:p>
        </p:txBody>
      </p:sp>
    </p:spTree>
    <p:extLst>
      <p:ext uri="{BB962C8B-B14F-4D97-AF65-F5344CB8AC3E}">
        <p14:creationId xmlns:p14="http://schemas.microsoft.com/office/powerpoint/2010/main" val="1959751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 animBg="1"/>
      <p:bldP spid="11" grpId="0" animBg="1"/>
      <p:bldP spid="12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5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9A2A5244-3028-45B9-9C8E-2851B3A111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242" y="1189985"/>
            <a:ext cx="5167657" cy="4206473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8" name="כותרת 1">
            <a:extLst>
              <a:ext uri="{FF2B5EF4-FFF2-40B4-BE49-F238E27FC236}">
                <a16:creationId xmlns:a16="http://schemas.microsoft.com/office/drawing/2014/main" id="{DB3D792F-AD65-4763-87E8-B71B8B0176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0843" y="-102362"/>
            <a:ext cx="10515600" cy="1018404"/>
          </a:xfrm>
        </p:spPr>
        <p:txBody>
          <a:bodyPr vert="horz" lIns="91440" tIns="45720" rIns="91440" bIns="45720" rtlCol="1" anchor="ctr">
            <a:normAutofit/>
          </a:bodyPr>
          <a:lstStyle/>
          <a:p>
            <a:pPr algn="ctr"/>
            <a:r>
              <a:rPr lang="he-IL" sz="40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מחלקה - </a:t>
            </a:r>
            <a:r>
              <a:rPr lang="en-US" sz="40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</a:t>
            </a:r>
            <a:endParaRPr lang="he-IL" sz="40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תיבת טקסט 8">
            <a:extLst>
              <a:ext uri="{FF2B5EF4-FFF2-40B4-BE49-F238E27FC236}">
                <a16:creationId xmlns:a16="http://schemas.microsoft.com/office/drawing/2014/main" id="{B7F03005-54A2-46E8-8982-36A3C48E1616}"/>
              </a:ext>
            </a:extLst>
          </p:cNvPr>
          <p:cNvSpPr txBox="1"/>
          <p:nvPr/>
        </p:nvSpPr>
        <p:spPr>
          <a:xfrm>
            <a:off x="5396459" y="916042"/>
            <a:ext cx="6392377" cy="569386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2800" dirty="0"/>
              <a:t>כל </a:t>
            </a:r>
            <a:r>
              <a:rPr lang="he-IL" sz="2800" dirty="0" err="1"/>
              <a:t>תוכנית</a:t>
            </a:r>
            <a:r>
              <a:rPr lang="he-IL" sz="2800" dirty="0"/>
              <a:t> ב #</a:t>
            </a:r>
            <a:r>
              <a:rPr lang="en-US" sz="2800" dirty="0"/>
              <a:t>C</a:t>
            </a:r>
            <a:r>
              <a:rPr lang="he-IL" sz="2800" dirty="0"/>
              <a:t> מורכבת ממחלקות שונות. </a:t>
            </a:r>
          </a:p>
          <a:p>
            <a:r>
              <a:rPr lang="he-IL" sz="2800" dirty="0"/>
              <a:t>לכל מחלקה </a:t>
            </a:r>
            <a:r>
              <a:rPr lang="he-IL" sz="2800" b="1" dirty="0">
                <a:solidFill>
                  <a:srgbClr val="0070C0"/>
                </a:solidFill>
              </a:rPr>
              <a:t>תפקיד ואחריות </a:t>
            </a:r>
            <a:r>
              <a:rPr lang="he-IL" sz="2800" dirty="0"/>
              <a:t>משלה.</a:t>
            </a:r>
          </a:p>
          <a:p>
            <a:r>
              <a:rPr lang="he-IL" sz="2800" dirty="0" err="1"/>
              <a:t>תוכנית</a:t>
            </a:r>
            <a:r>
              <a:rPr lang="he-IL" sz="2800" dirty="0"/>
              <a:t> זו היא </a:t>
            </a:r>
            <a:r>
              <a:rPr lang="he-IL" sz="2800" dirty="0" err="1"/>
              <a:t>תוכנית</a:t>
            </a:r>
            <a:r>
              <a:rPr lang="he-IL" sz="2800" dirty="0"/>
              <a:t> פשוטה ביותר, ולכן מכילה </a:t>
            </a:r>
            <a:r>
              <a:rPr lang="he-IL" sz="2800" b="1" dirty="0">
                <a:solidFill>
                  <a:srgbClr val="0070C0"/>
                </a:solidFill>
              </a:rPr>
              <a:t>מחלקה אחת בלבד</a:t>
            </a:r>
            <a:r>
              <a:rPr lang="he-IL" sz="2800" dirty="0"/>
              <a:t>, שהיא התוכנית כולה.</a:t>
            </a:r>
          </a:p>
          <a:p>
            <a:r>
              <a:rPr lang="he-IL" sz="2800" dirty="0"/>
              <a:t>כל מחלקה מוגדרת באמצעות המילה </a:t>
            </a:r>
            <a:r>
              <a:rPr lang="en-US" sz="2800" b="1" dirty="0">
                <a:solidFill>
                  <a:srgbClr val="0070C0"/>
                </a:solidFill>
              </a:rPr>
              <a:t>class</a:t>
            </a:r>
            <a:r>
              <a:rPr lang="he-IL" sz="2800" dirty="0"/>
              <a:t>. </a:t>
            </a:r>
          </a:p>
          <a:p>
            <a:r>
              <a:rPr lang="he-IL" sz="2800" dirty="0"/>
              <a:t>בתוכנית זו הכרזנו על מחלקה בשם </a:t>
            </a:r>
            <a:r>
              <a:rPr lang="en-US" sz="2800" dirty="0"/>
              <a:t>Program</a:t>
            </a:r>
            <a:r>
              <a:rPr lang="he-IL" sz="2800" dirty="0"/>
              <a:t>.</a:t>
            </a:r>
            <a:endParaRPr lang="en-US" sz="2800" dirty="0"/>
          </a:p>
          <a:p>
            <a:r>
              <a:rPr lang="he-IL" sz="2800" dirty="0"/>
              <a:t>בשפת #</a:t>
            </a:r>
            <a:r>
              <a:rPr lang="en-US" sz="2800" dirty="0"/>
              <a:t>C</a:t>
            </a:r>
            <a:r>
              <a:rPr lang="he-IL" sz="2800" dirty="0"/>
              <a:t> מקובל כי שם מחלקה מתחיל תמיד </a:t>
            </a:r>
            <a:r>
              <a:rPr lang="he-IL" sz="2800" b="1" dirty="0">
                <a:solidFill>
                  <a:srgbClr val="0070C0"/>
                </a:solidFill>
              </a:rPr>
              <a:t>באות גדולה</a:t>
            </a:r>
            <a:r>
              <a:rPr lang="he-IL" sz="2800" dirty="0"/>
              <a:t>.</a:t>
            </a:r>
          </a:p>
          <a:p>
            <a:r>
              <a:rPr lang="he-IL" sz="2800" dirty="0"/>
              <a:t>אם שם המחלקה מורכב מכמה מילים, הן נכתבות צמודות זו לזו, והאות הראשונה בכל מילה היא גדולה. </a:t>
            </a:r>
          </a:p>
          <a:p>
            <a:r>
              <a:rPr lang="he-IL" sz="2800" dirty="0"/>
              <a:t>לדוגמא: </a:t>
            </a:r>
            <a:r>
              <a:rPr lang="en-US" sz="2800" dirty="0"/>
              <a:t>class </a:t>
            </a:r>
            <a:r>
              <a:rPr lang="en-US" sz="2800" dirty="0" err="1"/>
              <a:t>MyFirstProgramm</a:t>
            </a:r>
            <a:endParaRPr lang="he-IL" sz="2800" dirty="0"/>
          </a:p>
        </p:txBody>
      </p:sp>
      <p:sp>
        <p:nvSpPr>
          <p:cNvPr id="32" name="מלבן: פינות מעוגלות 31">
            <a:extLst>
              <a:ext uri="{FF2B5EF4-FFF2-40B4-BE49-F238E27FC236}">
                <a16:creationId xmlns:a16="http://schemas.microsoft.com/office/drawing/2014/main" id="{E07EC19F-8DE7-4D0F-ABCA-88056545E772}"/>
              </a:ext>
            </a:extLst>
          </p:cNvPr>
          <p:cNvSpPr/>
          <p:nvPr/>
        </p:nvSpPr>
        <p:spPr>
          <a:xfrm>
            <a:off x="587565" y="3141975"/>
            <a:ext cx="1690940" cy="28702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907030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9A2A5244-3028-45B9-9C8E-2851B3A111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242" y="1189985"/>
            <a:ext cx="5167657" cy="4206473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8" name="כותרת 1">
            <a:extLst>
              <a:ext uri="{FF2B5EF4-FFF2-40B4-BE49-F238E27FC236}">
                <a16:creationId xmlns:a16="http://schemas.microsoft.com/office/drawing/2014/main" id="{DB3D792F-AD65-4763-87E8-B71B8B0176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0843" y="-102362"/>
            <a:ext cx="10515600" cy="1018404"/>
          </a:xfrm>
        </p:spPr>
        <p:txBody>
          <a:bodyPr vert="horz" lIns="91440" tIns="45720" rIns="91440" bIns="45720" rtlCol="1" anchor="ctr">
            <a:normAutofit/>
          </a:bodyPr>
          <a:lstStyle/>
          <a:p>
            <a:pPr algn="ctr"/>
            <a:r>
              <a:rPr lang="he-IL" sz="40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הפעולה/המתודה/הפונקציה </a:t>
            </a:r>
            <a:r>
              <a:rPr lang="en-US" sz="40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Main method</a:t>
            </a:r>
            <a:endParaRPr lang="he-IL" sz="40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תיבת טקסט 8">
            <a:extLst>
              <a:ext uri="{FF2B5EF4-FFF2-40B4-BE49-F238E27FC236}">
                <a16:creationId xmlns:a16="http://schemas.microsoft.com/office/drawing/2014/main" id="{B7F03005-54A2-46E8-8982-36A3C48E1616}"/>
              </a:ext>
            </a:extLst>
          </p:cNvPr>
          <p:cNvSpPr txBox="1"/>
          <p:nvPr/>
        </p:nvSpPr>
        <p:spPr>
          <a:xfrm>
            <a:off x="5292575" y="733246"/>
            <a:ext cx="6616183" cy="594008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2800" dirty="0"/>
              <a:t>המילים </a:t>
            </a:r>
            <a:r>
              <a:rPr lang="he-IL" sz="2800" b="1" dirty="0">
                <a:solidFill>
                  <a:srgbClr val="0070C0"/>
                </a:solidFill>
              </a:rPr>
              <a:t>פעולה/מתודה/פונקציה </a:t>
            </a:r>
            <a:r>
              <a:rPr lang="he-IL" sz="2800" dirty="0"/>
              <a:t>הם שמות שונים למושג </a:t>
            </a:r>
            <a:r>
              <a:rPr lang="he-IL" sz="2800" b="1" dirty="0">
                <a:solidFill>
                  <a:srgbClr val="0070C0"/>
                </a:solidFill>
              </a:rPr>
              <a:t>רצף הוראות </a:t>
            </a:r>
            <a:r>
              <a:rPr lang="he-IL" sz="2800" dirty="0"/>
              <a:t>ב #</a:t>
            </a:r>
            <a:r>
              <a:rPr lang="en-US" sz="2800" dirty="0"/>
              <a:t>C</a:t>
            </a:r>
            <a:r>
              <a:rPr lang="he-IL" sz="2800" dirty="0"/>
              <a:t>.</a:t>
            </a:r>
          </a:p>
          <a:p>
            <a:endParaRPr lang="he-IL" sz="800" dirty="0"/>
          </a:p>
          <a:p>
            <a:r>
              <a:rPr lang="he-IL" sz="2800" dirty="0"/>
              <a:t>לכל </a:t>
            </a:r>
            <a:r>
              <a:rPr lang="he-IL" sz="2800" dirty="0" err="1"/>
              <a:t>תוכנית</a:t>
            </a:r>
            <a:r>
              <a:rPr lang="he-IL" sz="2800" dirty="0"/>
              <a:t> יש </a:t>
            </a:r>
            <a:r>
              <a:rPr lang="he-IL" sz="2800" b="1" dirty="0">
                <a:solidFill>
                  <a:srgbClr val="0070C0"/>
                </a:solidFill>
              </a:rPr>
              <a:t>נקודת התחלה אחת בלבד</a:t>
            </a:r>
            <a:r>
              <a:rPr lang="he-IL" sz="2800" dirty="0"/>
              <a:t>. שורת הכותרת </a:t>
            </a:r>
            <a:r>
              <a:rPr lang="en-US" sz="2800" dirty="0"/>
              <a:t> Main</a:t>
            </a:r>
            <a:r>
              <a:rPr lang="he-IL" sz="2800" dirty="0"/>
              <a:t>מציינת נקודה זו.</a:t>
            </a:r>
          </a:p>
          <a:p>
            <a:r>
              <a:rPr lang="he-IL" sz="2800" dirty="0"/>
              <a:t>(את המשמעות המדויקת של שורה זו על כל מרכיביה נלמד בהמשך...)</a:t>
            </a:r>
          </a:p>
          <a:p>
            <a:endParaRPr lang="he-IL" sz="800" dirty="0"/>
          </a:p>
          <a:p>
            <a:r>
              <a:rPr lang="he-IL" sz="2800" dirty="0"/>
              <a:t>המחלקה אשר מכילה את נקודת תחילת התוכנית (מכילה את שורת ה</a:t>
            </a:r>
            <a:r>
              <a:rPr lang="en-US" sz="2800" dirty="0"/>
              <a:t>Main </a:t>
            </a:r>
            <a:r>
              <a:rPr lang="he-IL" sz="2800" dirty="0"/>
              <a:t>) נקראת </a:t>
            </a:r>
            <a:r>
              <a:rPr lang="he-IL" sz="2800" b="1" dirty="0">
                <a:solidFill>
                  <a:srgbClr val="0070C0"/>
                </a:solidFill>
              </a:rPr>
              <a:t>המחלקה הראשית בתוכנית</a:t>
            </a:r>
            <a:r>
              <a:rPr lang="he-IL" sz="2800" dirty="0"/>
              <a:t>. </a:t>
            </a:r>
          </a:p>
          <a:p>
            <a:r>
              <a:rPr lang="he-IL" sz="2800" dirty="0"/>
              <a:t>שם המחלקה הראשית הוא למעשה </a:t>
            </a:r>
            <a:r>
              <a:rPr lang="he-IL" sz="2800" b="1" dirty="0">
                <a:solidFill>
                  <a:srgbClr val="0070C0"/>
                </a:solidFill>
              </a:rPr>
              <a:t>שם התוכנית.</a:t>
            </a:r>
          </a:p>
          <a:p>
            <a:r>
              <a:rPr lang="he-IL" sz="2800" dirty="0"/>
              <a:t>בדוגמה זו, שם המחלקה הראשית הוא </a:t>
            </a:r>
            <a:r>
              <a:rPr lang="en-US" sz="2800" dirty="0"/>
              <a:t>Program </a:t>
            </a:r>
            <a:r>
              <a:rPr lang="he-IL" sz="2800" dirty="0"/>
              <a:t>.</a:t>
            </a:r>
          </a:p>
        </p:txBody>
      </p:sp>
      <p:sp>
        <p:nvSpPr>
          <p:cNvPr id="32" name="מלבן: פינות מעוגלות 31">
            <a:extLst>
              <a:ext uri="{FF2B5EF4-FFF2-40B4-BE49-F238E27FC236}">
                <a16:creationId xmlns:a16="http://schemas.microsoft.com/office/drawing/2014/main" id="{E07EC19F-8DE7-4D0F-ABCA-88056545E772}"/>
              </a:ext>
            </a:extLst>
          </p:cNvPr>
          <p:cNvSpPr/>
          <p:nvPr/>
        </p:nvSpPr>
        <p:spPr>
          <a:xfrm>
            <a:off x="2386385" y="3846513"/>
            <a:ext cx="521707" cy="27578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551612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9A2A5244-3028-45B9-9C8E-2851B3A111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242" y="1189985"/>
            <a:ext cx="5167657" cy="4206473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8" name="כותרת 1">
            <a:extLst>
              <a:ext uri="{FF2B5EF4-FFF2-40B4-BE49-F238E27FC236}">
                <a16:creationId xmlns:a16="http://schemas.microsoft.com/office/drawing/2014/main" id="{DB3D792F-AD65-4763-87E8-B71B8B0176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0843" y="-102362"/>
            <a:ext cx="10515600" cy="1018404"/>
          </a:xfrm>
        </p:spPr>
        <p:txBody>
          <a:bodyPr vert="horz" lIns="91440" tIns="45720" rIns="91440" bIns="45720" rtlCol="1" anchor="ctr">
            <a:normAutofit/>
          </a:bodyPr>
          <a:lstStyle/>
          <a:p>
            <a:pPr algn="ctr"/>
            <a:r>
              <a:rPr lang="he-IL" sz="40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גוף הפעולה/המתודה/הפונקציה </a:t>
            </a:r>
            <a:r>
              <a:rPr lang="en-US" sz="40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Main</a:t>
            </a:r>
            <a:endParaRPr lang="he-IL" sz="40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תיבת טקסט 8">
            <a:extLst>
              <a:ext uri="{FF2B5EF4-FFF2-40B4-BE49-F238E27FC236}">
                <a16:creationId xmlns:a16="http://schemas.microsoft.com/office/drawing/2014/main" id="{B7F03005-54A2-46E8-8982-36A3C48E1616}"/>
              </a:ext>
            </a:extLst>
          </p:cNvPr>
          <p:cNvSpPr txBox="1"/>
          <p:nvPr/>
        </p:nvSpPr>
        <p:spPr>
          <a:xfrm>
            <a:off x="5292575" y="733246"/>
            <a:ext cx="6616183" cy="310854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2800" dirty="0"/>
              <a:t>בגוף הפעולה הראשית נכתוב את </a:t>
            </a:r>
            <a:r>
              <a:rPr lang="he-IL" sz="2800" b="1" dirty="0">
                <a:solidFill>
                  <a:srgbClr val="0070C0"/>
                </a:solidFill>
              </a:rPr>
              <a:t>רצף ההוראות </a:t>
            </a:r>
            <a:r>
              <a:rPr lang="he-IL" sz="2800" dirty="0"/>
              <a:t>שהוא </a:t>
            </a:r>
            <a:r>
              <a:rPr lang="he-IL" sz="2800" b="1" dirty="0">
                <a:solidFill>
                  <a:srgbClr val="0070C0"/>
                </a:solidFill>
              </a:rPr>
              <a:t>מימוש</a:t>
            </a:r>
            <a:r>
              <a:rPr lang="he-IL" sz="2800" dirty="0"/>
              <a:t> (תרגום) האלגוריתם הפותר את הבעיה האלגוריתמית שקיבלנו.</a:t>
            </a:r>
          </a:p>
          <a:p>
            <a:endParaRPr lang="he-IL" sz="2800" dirty="0"/>
          </a:p>
          <a:p>
            <a:r>
              <a:rPr lang="he-IL" sz="2800" dirty="0"/>
              <a:t>כל הוראה נכתבת בשורה נפרדת המסתיימת בסימן </a:t>
            </a:r>
            <a:r>
              <a:rPr lang="he-IL" sz="2800" b="1" dirty="0">
                <a:solidFill>
                  <a:srgbClr val="0070C0"/>
                </a:solidFill>
              </a:rPr>
              <a:t>;</a:t>
            </a:r>
          </a:p>
          <a:p>
            <a:r>
              <a:rPr lang="he-IL" sz="2800" dirty="0"/>
              <a:t>בגוף </a:t>
            </a:r>
            <a:r>
              <a:rPr lang="he-IL" sz="2800" dirty="0" err="1"/>
              <a:t>תוכנית</a:t>
            </a:r>
            <a:r>
              <a:rPr lang="he-IL" sz="2800" dirty="0"/>
              <a:t> זו נכללת </a:t>
            </a:r>
            <a:r>
              <a:rPr lang="he-IL" sz="2800" b="1" dirty="0">
                <a:solidFill>
                  <a:srgbClr val="0070C0"/>
                </a:solidFill>
              </a:rPr>
              <a:t>הוראה אחת </a:t>
            </a:r>
            <a:r>
              <a:rPr lang="he-IL" sz="2800" dirty="0"/>
              <a:t>בלבד.</a:t>
            </a:r>
            <a:endParaRPr lang="en-US" sz="2800" dirty="0"/>
          </a:p>
        </p:txBody>
      </p:sp>
      <p:sp>
        <p:nvSpPr>
          <p:cNvPr id="32" name="מלבן: פינות מעוגלות 31">
            <a:extLst>
              <a:ext uri="{FF2B5EF4-FFF2-40B4-BE49-F238E27FC236}">
                <a16:creationId xmlns:a16="http://schemas.microsoft.com/office/drawing/2014/main" id="{E07EC19F-8DE7-4D0F-ABCA-88056545E772}"/>
              </a:ext>
            </a:extLst>
          </p:cNvPr>
          <p:cNvSpPr/>
          <p:nvPr/>
        </p:nvSpPr>
        <p:spPr>
          <a:xfrm>
            <a:off x="1067250" y="4116336"/>
            <a:ext cx="4225325" cy="84540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195119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9A2A5244-3028-45B9-9C8E-2851B3A111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242" y="1800085"/>
            <a:ext cx="5443001" cy="4430603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8" name="כותרת 1">
            <a:extLst>
              <a:ext uri="{FF2B5EF4-FFF2-40B4-BE49-F238E27FC236}">
                <a16:creationId xmlns:a16="http://schemas.microsoft.com/office/drawing/2014/main" id="{DB3D792F-AD65-4763-87E8-B71B8B0176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24916" y="171581"/>
            <a:ext cx="12191999" cy="1018404"/>
          </a:xfrm>
        </p:spPr>
        <p:txBody>
          <a:bodyPr vert="horz" lIns="91440" tIns="45720" rIns="91440" bIns="45720" rtlCol="1" anchor="ctr">
            <a:normAutofit fontScale="90000"/>
          </a:bodyPr>
          <a:lstStyle/>
          <a:p>
            <a:pPr algn="ctr"/>
            <a:r>
              <a:rPr lang="he-IL" sz="40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הפעולה/המתודה/הפונקציה </a:t>
            </a:r>
            <a:r>
              <a:rPr lang="en-US" sz="4000" b="1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Console.WriteLine</a:t>
            </a:r>
            <a:r>
              <a:rPr lang="he-IL" sz="40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he-IL" sz="40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e-IL" sz="40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b="1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Console.WriteLine</a:t>
            </a:r>
            <a:r>
              <a:rPr lang="en-US" sz="40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method</a:t>
            </a:r>
            <a:endParaRPr lang="he-IL" sz="40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תיבת טקסט 8">
            <a:extLst>
              <a:ext uri="{FF2B5EF4-FFF2-40B4-BE49-F238E27FC236}">
                <a16:creationId xmlns:a16="http://schemas.microsoft.com/office/drawing/2014/main" id="{B7F03005-54A2-46E8-8982-36A3C48E1616}"/>
              </a:ext>
            </a:extLst>
          </p:cNvPr>
          <p:cNvSpPr txBox="1"/>
          <p:nvPr/>
        </p:nvSpPr>
        <p:spPr>
          <a:xfrm>
            <a:off x="283243" y="1189985"/>
            <a:ext cx="11783840" cy="95410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2800" dirty="0"/>
              <a:t>המתודה </a:t>
            </a:r>
            <a:r>
              <a:rPr lang="en-US" sz="2800" dirty="0" err="1"/>
              <a:t>Console.WriteLine</a:t>
            </a:r>
            <a:r>
              <a:rPr lang="he-IL" sz="2800" dirty="0"/>
              <a:t> </a:t>
            </a:r>
            <a:r>
              <a:rPr lang="he-IL" sz="2800" b="1" dirty="0">
                <a:solidFill>
                  <a:srgbClr val="0070C0"/>
                </a:solidFill>
              </a:rPr>
              <a:t>מציגה מידע על המסך</a:t>
            </a:r>
            <a:r>
              <a:rPr lang="he-IL" sz="2800" dirty="0"/>
              <a:t>. </a:t>
            </a:r>
          </a:p>
          <a:p>
            <a:r>
              <a:rPr lang="he-IL" sz="2800" dirty="0"/>
              <a:t>המידע נכתב בין סוגריים עגולים </a:t>
            </a:r>
            <a:r>
              <a:rPr lang="he-IL" sz="2800" dirty="0" err="1"/>
              <a:t>ומרכאות</a:t>
            </a:r>
            <a:r>
              <a:rPr lang="he-IL" sz="2800" dirty="0"/>
              <a:t> כפולות </a:t>
            </a:r>
            <a:r>
              <a:rPr lang="he-IL" sz="2800" b="1" dirty="0">
                <a:solidFill>
                  <a:srgbClr val="FF0000"/>
                </a:solidFill>
              </a:rPr>
              <a:t>" "</a:t>
            </a:r>
            <a:r>
              <a:rPr lang="he-IL" sz="2800" dirty="0"/>
              <a:t> </a:t>
            </a:r>
          </a:p>
        </p:txBody>
      </p:sp>
      <p:sp>
        <p:nvSpPr>
          <p:cNvPr id="32" name="מלבן: פינות מעוגלות 31">
            <a:extLst>
              <a:ext uri="{FF2B5EF4-FFF2-40B4-BE49-F238E27FC236}">
                <a16:creationId xmlns:a16="http://schemas.microsoft.com/office/drawing/2014/main" id="{E07EC19F-8DE7-4D0F-ABCA-88056545E772}"/>
              </a:ext>
            </a:extLst>
          </p:cNvPr>
          <p:cNvSpPr/>
          <p:nvPr/>
        </p:nvSpPr>
        <p:spPr>
          <a:xfrm>
            <a:off x="1528997" y="5126635"/>
            <a:ext cx="3958450" cy="34477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269837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תמונה 3">
            <a:extLst>
              <a:ext uri="{FF2B5EF4-FFF2-40B4-BE49-F238E27FC236}">
                <a16:creationId xmlns:a16="http://schemas.microsoft.com/office/drawing/2014/main" id="{E3DA2503-3362-45E4-A41C-130ACA0467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17" y="990683"/>
            <a:ext cx="7849290" cy="487505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8" name="כותרת 1">
            <a:extLst>
              <a:ext uri="{FF2B5EF4-FFF2-40B4-BE49-F238E27FC236}">
                <a16:creationId xmlns:a16="http://schemas.microsoft.com/office/drawing/2014/main" id="{DB3D792F-AD65-4763-87E8-B71B8B0176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24916" y="171581"/>
            <a:ext cx="12191999" cy="1018404"/>
          </a:xfrm>
        </p:spPr>
        <p:txBody>
          <a:bodyPr vert="horz" lIns="91440" tIns="45720" rIns="91440" bIns="45720" rtlCol="1" anchor="ctr">
            <a:normAutofit/>
          </a:bodyPr>
          <a:lstStyle/>
          <a:p>
            <a:pPr algn="ctr"/>
            <a:r>
              <a:rPr lang="he-IL" sz="40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הערות - </a:t>
            </a:r>
            <a:r>
              <a:rPr lang="en-US" sz="40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Comments</a:t>
            </a:r>
            <a:endParaRPr lang="he-IL" sz="40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תיבת טקסט 8">
            <a:extLst>
              <a:ext uri="{FF2B5EF4-FFF2-40B4-BE49-F238E27FC236}">
                <a16:creationId xmlns:a16="http://schemas.microsoft.com/office/drawing/2014/main" id="{B7F03005-54A2-46E8-8982-36A3C48E1616}"/>
              </a:ext>
            </a:extLst>
          </p:cNvPr>
          <p:cNvSpPr txBox="1"/>
          <p:nvPr/>
        </p:nvSpPr>
        <p:spPr>
          <a:xfrm>
            <a:off x="8068519" y="716525"/>
            <a:ext cx="3998563" cy="526297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2800" dirty="0"/>
              <a:t>פעמים רבות נרצה לכתוב הערות בתוכנית, אשר </a:t>
            </a:r>
            <a:r>
              <a:rPr lang="he-IL" sz="2800" b="1" dirty="0">
                <a:solidFill>
                  <a:srgbClr val="0070C0"/>
                </a:solidFill>
              </a:rPr>
              <a:t>נועדות לקורא התוכנית </a:t>
            </a:r>
            <a:r>
              <a:rPr lang="he-IL" sz="2800" dirty="0"/>
              <a:t>(</a:t>
            </a:r>
            <a:r>
              <a:rPr lang="he-IL" sz="2800" b="1" dirty="0">
                <a:solidFill>
                  <a:srgbClr val="0070C0"/>
                </a:solidFill>
              </a:rPr>
              <a:t>תיעוד</a:t>
            </a:r>
            <a:r>
              <a:rPr lang="he-IL" sz="2800" dirty="0"/>
              <a:t>). </a:t>
            </a:r>
          </a:p>
          <a:p>
            <a:r>
              <a:rPr lang="he-IL" sz="2800" dirty="0"/>
              <a:t>ישנן 2 דרכים לכתיבת הערות:</a:t>
            </a:r>
          </a:p>
          <a:p>
            <a:r>
              <a:rPr lang="he-IL" sz="2800" dirty="0"/>
              <a:t>♦ הערה אשר מתפרשת על פני כמה שורות ניתן לרשום בין הסימנים </a:t>
            </a:r>
            <a:r>
              <a:rPr lang="en-US" sz="2800" b="1" dirty="0">
                <a:solidFill>
                  <a:srgbClr val="00B050"/>
                </a:solidFill>
              </a:rPr>
              <a:t>/* */</a:t>
            </a:r>
            <a:endParaRPr lang="he-IL" sz="2800" b="1" dirty="0">
              <a:solidFill>
                <a:srgbClr val="00B050"/>
              </a:solidFill>
            </a:endParaRPr>
          </a:p>
          <a:p>
            <a:r>
              <a:rPr lang="he-IL" sz="2800" dirty="0"/>
              <a:t>♦ הערה אשר מתפרשת על פני שורה בודדת ניתן לרשום אחרי הסימנים </a:t>
            </a:r>
            <a:r>
              <a:rPr lang="he-IL" sz="2800" b="1" dirty="0">
                <a:solidFill>
                  <a:srgbClr val="00B050"/>
                </a:solidFill>
              </a:rPr>
              <a:t>//</a:t>
            </a:r>
            <a:r>
              <a:rPr lang="he-IL" sz="2800" dirty="0"/>
              <a:t>.</a:t>
            </a:r>
          </a:p>
        </p:txBody>
      </p:sp>
      <p:sp>
        <p:nvSpPr>
          <p:cNvPr id="7" name="מלבן: פינות מעוגלות 6">
            <a:extLst>
              <a:ext uri="{FF2B5EF4-FFF2-40B4-BE49-F238E27FC236}">
                <a16:creationId xmlns:a16="http://schemas.microsoft.com/office/drawing/2014/main" id="{4E6827B2-6707-47B8-B822-28E076CF07B6}"/>
              </a:ext>
            </a:extLst>
          </p:cNvPr>
          <p:cNvSpPr/>
          <p:nvPr/>
        </p:nvSpPr>
        <p:spPr>
          <a:xfrm>
            <a:off x="0" y="854439"/>
            <a:ext cx="3327816" cy="117759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9" name="מלבן: פינות מעוגלות 8">
            <a:extLst>
              <a:ext uri="{FF2B5EF4-FFF2-40B4-BE49-F238E27FC236}">
                <a16:creationId xmlns:a16="http://schemas.microsoft.com/office/drawing/2014/main" id="{F842501C-DA82-42B6-8559-449DC7DD130A}"/>
              </a:ext>
            </a:extLst>
          </p:cNvPr>
          <p:cNvSpPr/>
          <p:nvPr/>
        </p:nvSpPr>
        <p:spPr>
          <a:xfrm>
            <a:off x="5396460" y="4646950"/>
            <a:ext cx="2518348" cy="46469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0" name="תיבת טקסט 8">
            <a:extLst>
              <a:ext uri="{FF2B5EF4-FFF2-40B4-BE49-F238E27FC236}">
                <a16:creationId xmlns:a16="http://schemas.microsoft.com/office/drawing/2014/main" id="{A15A6FC0-E496-499D-8387-FD5909300A3A}"/>
              </a:ext>
            </a:extLst>
          </p:cNvPr>
          <p:cNvSpPr txBox="1"/>
          <p:nvPr/>
        </p:nvSpPr>
        <p:spPr>
          <a:xfrm>
            <a:off x="238541" y="5833777"/>
            <a:ext cx="11842462" cy="95410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2800" b="1" dirty="0">
                <a:solidFill>
                  <a:srgbClr val="0070C0"/>
                </a:solidFill>
              </a:rPr>
              <a:t>לא חובה</a:t>
            </a:r>
            <a:r>
              <a:rPr lang="he-IL" sz="2800" dirty="0"/>
              <a:t> לרשום הערות בתוכנית, אך הן תורמות תרומה משמעותית לקריאות התוכנית ולכן חשוב להוסיפן. </a:t>
            </a:r>
          </a:p>
        </p:txBody>
      </p:sp>
    </p:spTree>
    <p:extLst>
      <p:ext uri="{BB962C8B-B14F-4D97-AF65-F5344CB8AC3E}">
        <p14:creationId xmlns:p14="http://schemas.microsoft.com/office/powerpoint/2010/main" val="4031012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7" grpId="0" animBg="1"/>
      <p:bldP spid="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כותרת 1">
            <a:extLst>
              <a:ext uri="{FF2B5EF4-FFF2-40B4-BE49-F238E27FC236}">
                <a16:creationId xmlns:a16="http://schemas.microsoft.com/office/drawing/2014/main" id="{DB3D792F-AD65-4763-87E8-B71B8B0176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0"/>
            <a:ext cx="12191999" cy="1018404"/>
          </a:xfrm>
        </p:spPr>
        <p:txBody>
          <a:bodyPr vert="horz" lIns="91440" tIns="45720" rIns="91440" bIns="45720" rtlCol="1" anchor="ctr">
            <a:normAutofit/>
          </a:bodyPr>
          <a:lstStyle/>
          <a:p>
            <a:pPr algn="ctr"/>
            <a:r>
              <a:rPr lang="he-IL" sz="40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כתיבת </a:t>
            </a:r>
            <a:r>
              <a:rPr lang="he-IL" sz="4000" b="1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תוכנית</a:t>
            </a:r>
            <a:r>
              <a:rPr lang="he-IL" sz="40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חדשה ב-</a:t>
            </a:r>
            <a:r>
              <a:rPr lang="en-US" sz="40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Visual Studio</a:t>
            </a:r>
            <a:endParaRPr lang="he-IL" sz="40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הקלטת מסך 3">
            <a:hlinkClick r:id="" action="ppaction://media"/>
            <a:extLst>
              <a:ext uri="{FF2B5EF4-FFF2-40B4-BE49-F238E27FC236}">
                <a16:creationId xmlns:a16="http://schemas.microsoft.com/office/drawing/2014/main" id="{263F7464-0938-4359-A1D1-531BAD66795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29269" y="821635"/>
            <a:ext cx="10733463" cy="6034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604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6106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כותרת 1">
            <a:extLst>
              <a:ext uri="{FF2B5EF4-FFF2-40B4-BE49-F238E27FC236}">
                <a16:creationId xmlns:a16="http://schemas.microsoft.com/office/drawing/2014/main" id="{DB3D792F-AD65-4763-87E8-B71B8B0176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24916" y="171581"/>
            <a:ext cx="12191999" cy="1018404"/>
          </a:xfrm>
        </p:spPr>
        <p:txBody>
          <a:bodyPr vert="horz" lIns="91440" tIns="45720" rIns="91440" bIns="45720" rtlCol="1" anchor="ctr">
            <a:normAutofit/>
          </a:bodyPr>
          <a:lstStyle/>
          <a:p>
            <a:pPr algn="ctr"/>
            <a:r>
              <a:rPr lang="he-IL" sz="40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מה קורה כאשר יש לי שגיאה בתוכנית?</a:t>
            </a:r>
          </a:p>
        </p:txBody>
      </p:sp>
      <p:pic>
        <p:nvPicPr>
          <p:cNvPr id="4" name="הקלטת מסך 3">
            <a:hlinkClick r:id="" action="ppaction://media"/>
            <a:extLst>
              <a:ext uri="{FF2B5EF4-FFF2-40B4-BE49-F238E27FC236}">
                <a16:creationId xmlns:a16="http://schemas.microsoft.com/office/drawing/2014/main" id="{D2F6F446-4126-4811-9884-352CD306134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59502" y="978202"/>
            <a:ext cx="10672997" cy="5713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946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6078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כותרת 1">
            <a:extLst>
              <a:ext uri="{FF2B5EF4-FFF2-40B4-BE49-F238E27FC236}">
                <a16:creationId xmlns:a16="http://schemas.microsoft.com/office/drawing/2014/main" id="{DB3D792F-AD65-4763-87E8-B71B8B0176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24916" y="171581"/>
            <a:ext cx="12191999" cy="1018404"/>
          </a:xfrm>
        </p:spPr>
        <p:txBody>
          <a:bodyPr vert="horz" lIns="91440" tIns="45720" rIns="91440" bIns="45720" rtlCol="1" anchor="ctr">
            <a:normAutofit/>
          </a:bodyPr>
          <a:lstStyle/>
          <a:p>
            <a:pPr algn="ctr"/>
            <a:r>
              <a:rPr lang="he-IL" sz="40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איך אוכל למצוא את התוכנית שכתבתי?</a:t>
            </a:r>
          </a:p>
        </p:txBody>
      </p:sp>
      <p:pic>
        <p:nvPicPr>
          <p:cNvPr id="2" name="הקלטת מסך 1">
            <a:hlinkClick r:id="" action="ppaction://media"/>
            <a:extLst>
              <a:ext uri="{FF2B5EF4-FFF2-40B4-BE49-F238E27FC236}">
                <a16:creationId xmlns:a16="http://schemas.microsoft.com/office/drawing/2014/main" id="{8765F335-CFC5-404A-ABA3-C5969177A08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31889" y="1162755"/>
            <a:ext cx="10328223" cy="5528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992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492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609600" y="220634"/>
            <a:ext cx="10972800" cy="701731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Aft>
                <a:spcPct val="0"/>
              </a:spcAft>
            </a:pPr>
            <a:r>
              <a:rPr lang="he-IL" b="1" dirty="0">
                <a:solidFill>
                  <a:srgbClr val="0070C0"/>
                </a:solidFill>
                <a:latin typeface="Calibri" pitchFamily="34" charset="0"/>
                <a:cs typeface="Arial" pitchFamily="34" charset="0"/>
              </a:rPr>
              <a:t>ממה מורכבת </a:t>
            </a:r>
            <a:r>
              <a:rPr lang="he-IL" b="1" dirty="0" err="1">
                <a:solidFill>
                  <a:srgbClr val="0070C0"/>
                </a:solidFill>
                <a:latin typeface="Calibri" pitchFamily="34" charset="0"/>
                <a:cs typeface="Arial" pitchFamily="34" charset="0"/>
              </a:rPr>
              <a:t>תוכנית</a:t>
            </a:r>
            <a:r>
              <a:rPr lang="he-IL" b="1" dirty="0">
                <a:solidFill>
                  <a:srgbClr val="0070C0"/>
                </a:solidFill>
                <a:latin typeface="Calibri" pitchFamily="34" charset="0"/>
                <a:cs typeface="Arial" pitchFamily="34" charset="0"/>
              </a:rPr>
              <a:t> מחשב?</a:t>
            </a:r>
          </a:p>
        </p:txBody>
      </p:sp>
      <p:sp>
        <p:nvSpPr>
          <p:cNvPr id="6" name="מציין מיקום תוכן 5">
            <a:extLst>
              <a:ext uri="{FF2B5EF4-FFF2-40B4-BE49-F238E27FC236}">
                <a16:creationId xmlns:a16="http://schemas.microsoft.com/office/drawing/2014/main" id="{2B366E9F-60E4-4C86-AB11-FDC21626A2C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he-IL" dirty="0"/>
          </a:p>
          <a:p>
            <a:endParaRPr lang="he-IL" dirty="0"/>
          </a:p>
        </p:txBody>
      </p:sp>
      <p:sp>
        <p:nvSpPr>
          <p:cNvPr id="4" name="מציין מיקום תוכן 3"/>
          <p:cNvSpPr>
            <a:spLocks noGrp="1"/>
          </p:cNvSpPr>
          <p:nvPr>
            <p:ph sz="half" idx="2"/>
          </p:nvPr>
        </p:nvSpPr>
        <p:spPr>
          <a:xfrm>
            <a:off x="1484311" y="2667000"/>
            <a:ext cx="10018712" cy="3124200"/>
          </a:xfrm>
        </p:spPr>
        <p:txBody>
          <a:bodyPr>
            <a:noAutofit/>
          </a:bodyPr>
          <a:lstStyle/>
          <a:p>
            <a:pPr algn="just">
              <a:buFont typeface="Wingdings 3" panose="05040102010807070707" pitchFamily="18" charset="2"/>
              <a:buChar char="t"/>
            </a:pPr>
            <a:endParaRPr lang="he-IL" sz="2000" dirty="0"/>
          </a:p>
          <a:p>
            <a:pPr marL="0" indent="0" algn="just">
              <a:buNone/>
            </a:pPr>
            <a:endParaRPr lang="he-IL" sz="2000" dirty="0"/>
          </a:p>
          <a:p>
            <a:pPr marL="0" indent="0" algn="just">
              <a:buNone/>
            </a:pPr>
            <a:endParaRPr lang="he-IL" sz="2000" dirty="0"/>
          </a:p>
          <a:p>
            <a:pPr algn="just">
              <a:buFont typeface="Wingdings 3" panose="05040102010807070707" pitchFamily="18" charset="2"/>
              <a:buChar char="t"/>
            </a:pPr>
            <a:endParaRPr lang="he-IL" sz="2000" dirty="0"/>
          </a:p>
          <a:p>
            <a:pPr algn="just">
              <a:buFont typeface="Wingdings 3" panose="05040102010807070707" pitchFamily="18" charset="2"/>
              <a:buChar char="t"/>
            </a:pPr>
            <a:endParaRPr lang="he-IL" sz="2000" dirty="0"/>
          </a:p>
          <a:p>
            <a:pPr algn="just">
              <a:buFont typeface="Wingdings 3" panose="05040102010807070707" pitchFamily="18" charset="2"/>
              <a:buChar char="t"/>
            </a:pPr>
            <a:endParaRPr lang="he-IL" sz="2000" dirty="0"/>
          </a:p>
          <a:p>
            <a:pPr algn="just">
              <a:buFont typeface="Wingdings 3" panose="05040102010807070707" pitchFamily="18" charset="2"/>
              <a:buChar char="t"/>
            </a:pPr>
            <a:endParaRPr lang="he-IL" sz="2000" dirty="0"/>
          </a:p>
        </p:txBody>
      </p:sp>
      <p:pic>
        <p:nvPicPr>
          <p:cNvPr id="3" name="תמונה 2">
            <a:extLst>
              <a:ext uri="{FF2B5EF4-FFF2-40B4-BE49-F238E27FC236}">
                <a16:creationId xmlns:a16="http://schemas.microsoft.com/office/drawing/2014/main" id="{3E3B0B62-E13D-471E-9EFE-3FF39021DC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5675" y="2533651"/>
            <a:ext cx="5200650" cy="1104900"/>
          </a:xfrm>
          <a:prstGeom prst="rect">
            <a:avLst/>
          </a:prstGeom>
        </p:spPr>
      </p:pic>
      <p:sp>
        <p:nvSpPr>
          <p:cNvPr id="5" name="בועת דיבור: מלבן עם פינות מעוגלות 4">
            <a:extLst>
              <a:ext uri="{FF2B5EF4-FFF2-40B4-BE49-F238E27FC236}">
                <a16:creationId xmlns:a16="http://schemas.microsoft.com/office/drawing/2014/main" id="{A1567AE0-FD8D-4E9C-9FFB-EA55E2523718}"/>
              </a:ext>
            </a:extLst>
          </p:cNvPr>
          <p:cNvSpPr/>
          <p:nvPr/>
        </p:nvSpPr>
        <p:spPr>
          <a:xfrm>
            <a:off x="155447" y="3528176"/>
            <a:ext cx="3358661" cy="1821155"/>
          </a:xfrm>
          <a:prstGeom prst="wedgeRoundRectCallout">
            <a:avLst>
              <a:gd name="adj1" fmla="val 66245"/>
              <a:gd name="adj2" fmla="val -45688"/>
              <a:gd name="adj3" fmla="val 16667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r>
              <a:rPr lang="he-IL" sz="2800" b="1" dirty="0">
                <a:solidFill>
                  <a:schemeClr val="tx1"/>
                </a:solidFill>
              </a:rPr>
              <a:t>קלט </a:t>
            </a:r>
            <a:r>
              <a:rPr lang="en-US" sz="2800" b="1" dirty="0">
                <a:solidFill>
                  <a:schemeClr val="tx1"/>
                </a:solidFill>
              </a:rPr>
              <a:t>input</a:t>
            </a:r>
            <a:r>
              <a:rPr lang="he-IL" sz="2800" dirty="0">
                <a:solidFill>
                  <a:schemeClr val="tx1"/>
                </a:solidFill>
              </a:rPr>
              <a:t> הוא כלל הנתונים המגיעים אל המחשב מן העולם שמחוצה לו. </a:t>
            </a:r>
          </a:p>
        </p:txBody>
      </p:sp>
    </p:spTree>
    <p:extLst>
      <p:ext uri="{BB962C8B-B14F-4D97-AF65-F5344CB8AC3E}">
        <p14:creationId xmlns:p14="http://schemas.microsoft.com/office/powerpoint/2010/main" val="3515952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כותרת 1">
            <a:extLst>
              <a:ext uri="{FF2B5EF4-FFF2-40B4-BE49-F238E27FC236}">
                <a16:creationId xmlns:a16="http://schemas.microsoft.com/office/drawing/2014/main" id="{DB3D792F-AD65-4763-87E8-B71B8B0176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24916" y="171581"/>
            <a:ext cx="12191999" cy="1018404"/>
          </a:xfrm>
        </p:spPr>
        <p:txBody>
          <a:bodyPr vert="horz" lIns="91440" tIns="45720" rIns="91440" bIns="45720" rtlCol="1" anchor="ctr">
            <a:normAutofit/>
          </a:bodyPr>
          <a:lstStyle/>
          <a:p>
            <a:pPr algn="ctr"/>
            <a:r>
              <a:rPr lang="he-IL" sz="40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שימו     ! לא ניתן להריץ </a:t>
            </a:r>
            <a:r>
              <a:rPr lang="he-IL" sz="4000" b="1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תוכנית</a:t>
            </a:r>
            <a:r>
              <a:rPr lang="he-IL" sz="40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ללא פרויקט</a:t>
            </a:r>
          </a:p>
        </p:txBody>
      </p:sp>
      <p:sp>
        <p:nvSpPr>
          <p:cNvPr id="3" name="לב 2">
            <a:extLst>
              <a:ext uri="{FF2B5EF4-FFF2-40B4-BE49-F238E27FC236}">
                <a16:creationId xmlns:a16="http://schemas.microsoft.com/office/drawing/2014/main" id="{9C483B19-4113-43B1-A7BD-DA996B934C0B}"/>
              </a:ext>
            </a:extLst>
          </p:cNvPr>
          <p:cNvSpPr/>
          <p:nvPr/>
        </p:nvSpPr>
        <p:spPr>
          <a:xfrm>
            <a:off x="8859187" y="463425"/>
            <a:ext cx="524656" cy="434715"/>
          </a:xfrm>
          <a:prstGeom prst="hear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5" name="הקלטת מסך 4">
            <a:hlinkClick r:id="" action="ppaction://media"/>
            <a:extLst>
              <a:ext uri="{FF2B5EF4-FFF2-40B4-BE49-F238E27FC236}">
                <a16:creationId xmlns:a16="http://schemas.microsoft.com/office/drawing/2014/main" id="{13517155-CA78-4C55-BF1F-405BB7E9325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74295" y="1018473"/>
            <a:ext cx="10043410" cy="5376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654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7021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609600" y="133846"/>
            <a:ext cx="10972800" cy="769441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1" anchor="ctr" anchorCtr="0" compatLnSpc="1">
            <a:prstTxWarp prst="textNoShape">
              <a:avLst/>
            </a:prstTxWarp>
            <a:spAutoFit/>
          </a:bodyPr>
          <a:lstStyle/>
          <a:p>
            <a:pPr fontAlgn="base">
              <a:spcAft>
                <a:spcPct val="0"/>
              </a:spcAft>
            </a:pPr>
            <a:r>
              <a:rPr lang="he-IL" b="1" dirty="0">
                <a:solidFill>
                  <a:srgbClr val="0070C0"/>
                </a:solidFill>
                <a:latin typeface="Calibri" pitchFamily="34" charset="0"/>
                <a:cs typeface="Arial" pitchFamily="34" charset="0"/>
              </a:rPr>
              <a:t>דוגמאות של קלט</a:t>
            </a:r>
          </a:p>
        </p:txBody>
      </p:sp>
      <p:sp>
        <p:nvSpPr>
          <p:cNvPr id="4" name="מציין מיקום תוכן 3"/>
          <p:cNvSpPr>
            <a:spLocks noGrp="1"/>
          </p:cNvSpPr>
          <p:nvPr>
            <p:ph sz="half" idx="2"/>
          </p:nvPr>
        </p:nvSpPr>
        <p:spPr>
          <a:xfrm>
            <a:off x="1484311" y="2667000"/>
            <a:ext cx="10018712" cy="3124200"/>
          </a:xfrm>
        </p:spPr>
        <p:txBody>
          <a:bodyPr>
            <a:noAutofit/>
          </a:bodyPr>
          <a:lstStyle/>
          <a:p>
            <a:pPr algn="just">
              <a:buFont typeface="Wingdings 3" panose="05040102010807070707" pitchFamily="18" charset="2"/>
              <a:buChar char="t"/>
            </a:pPr>
            <a:endParaRPr lang="he-IL" sz="2000" dirty="0"/>
          </a:p>
          <a:p>
            <a:pPr marL="0" indent="0" algn="just">
              <a:buNone/>
            </a:pPr>
            <a:endParaRPr lang="he-IL" sz="2000" dirty="0"/>
          </a:p>
          <a:p>
            <a:pPr marL="0" indent="0" algn="just">
              <a:buNone/>
            </a:pPr>
            <a:endParaRPr lang="he-IL" sz="2000" dirty="0"/>
          </a:p>
          <a:p>
            <a:pPr algn="just">
              <a:buFont typeface="Wingdings 3" panose="05040102010807070707" pitchFamily="18" charset="2"/>
              <a:buChar char="t"/>
            </a:pPr>
            <a:endParaRPr lang="he-IL" sz="2000" dirty="0"/>
          </a:p>
          <a:p>
            <a:pPr algn="just">
              <a:buFont typeface="Wingdings 3" panose="05040102010807070707" pitchFamily="18" charset="2"/>
              <a:buChar char="t"/>
            </a:pPr>
            <a:endParaRPr lang="he-IL" sz="2000" dirty="0"/>
          </a:p>
          <a:p>
            <a:pPr algn="just">
              <a:buFont typeface="Wingdings 3" panose="05040102010807070707" pitchFamily="18" charset="2"/>
              <a:buChar char="t"/>
            </a:pPr>
            <a:endParaRPr lang="he-IL" sz="2000" dirty="0"/>
          </a:p>
          <a:p>
            <a:pPr algn="just">
              <a:buFont typeface="Wingdings 3" panose="05040102010807070707" pitchFamily="18" charset="2"/>
              <a:buChar char="t"/>
            </a:pPr>
            <a:endParaRPr lang="he-IL" sz="2000" dirty="0"/>
          </a:p>
        </p:txBody>
      </p:sp>
      <p:pic>
        <p:nvPicPr>
          <p:cNvPr id="1026" name="Picture 2" descr="https://images1.calcalist.co.il/PicServer2/20122005/586540/5_l.jpg">
            <a:extLst>
              <a:ext uri="{FF2B5EF4-FFF2-40B4-BE49-F238E27FC236}">
                <a16:creationId xmlns:a16="http://schemas.microsoft.com/office/drawing/2014/main" id="{31C07CD0-EA67-4E71-861A-0C4D45DC86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3735" y="814384"/>
            <a:ext cx="4207765" cy="2756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תמונה 9">
            <a:extLst>
              <a:ext uri="{FF2B5EF4-FFF2-40B4-BE49-F238E27FC236}">
                <a16:creationId xmlns:a16="http://schemas.microsoft.com/office/drawing/2014/main" id="{AA4C2AD8-5FC8-4CF3-AC8B-2509CCD9C8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824" y="3801371"/>
            <a:ext cx="3692570" cy="2894903"/>
          </a:xfrm>
          <a:prstGeom prst="rect">
            <a:avLst/>
          </a:prstGeom>
        </p:spPr>
      </p:pic>
      <p:pic>
        <p:nvPicPr>
          <p:cNvPr id="15" name="תמונה 14">
            <a:extLst>
              <a:ext uri="{FF2B5EF4-FFF2-40B4-BE49-F238E27FC236}">
                <a16:creationId xmlns:a16="http://schemas.microsoft.com/office/drawing/2014/main" id="{AD88B5B1-EE69-4ED5-BBEB-AA9154A740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535" y="944651"/>
            <a:ext cx="4651130" cy="2584548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16" name="תמונה 15">
            <a:extLst>
              <a:ext uri="{FF2B5EF4-FFF2-40B4-BE49-F238E27FC236}">
                <a16:creationId xmlns:a16="http://schemas.microsoft.com/office/drawing/2014/main" id="{F39E2A96-4133-4379-8D82-7E9360B48C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02708" y="2779065"/>
            <a:ext cx="2023082" cy="3843857"/>
          </a:xfrm>
          <a:prstGeom prst="rect">
            <a:avLst/>
          </a:prstGeom>
        </p:spPr>
      </p:pic>
      <p:pic>
        <p:nvPicPr>
          <p:cNvPr id="2052" name="Picture 4" descr="https://encrypted-tbn0.gstatic.com/images?q=tbn:ANd9GcR-bJ8kBegWRwWLwk4-mFHnEoYSGwG0FZSMO8izPBD3chcq1hkK7A">
            <a:extLst>
              <a:ext uri="{FF2B5EF4-FFF2-40B4-BE49-F238E27FC236}">
                <a16:creationId xmlns:a16="http://schemas.microsoft.com/office/drawing/2014/main" id="{7953C3F8-4E46-43B1-8669-98EF28BC10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7945" y="3805642"/>
            <a:ext cx="4016121" cy="2817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2810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609600" y="220634"/>
            <a:ext cx="10972800" cy="701731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fontAlgn="base">
              <a:spcAft>
                <a:spcPct val="0"/>
              </a:spcAft>
            </a:pPr>
            <a:r>
              <a:rPr lang="he-IL" b="1" dirty="0">
                <a:solidFill>
                  <a:srgbClr val="0070C0"/>
                </a:solidFill>
                <a:latin typeface="Calibri" pitchFamily="34" charset="0"/>
                <a:cs typeface="Arial" pitchFamily="34" charset="0"/>
              </a:rPr>
              <a:t>עיבוד נתונים</a:t>
            </a:r>
          </a:p>
        </p:txBody>
      </p:sp>
      <p:sp>
        <p:nvSpPr>
          <p:cNvPr id="6" name="מציין מיקום תוכן 5">
            <a:extLst>
              <a:ext uri="{FF2B5EF4-FFF2-40B4-BE49-F238E27FC236}">
                <a16:creationId xmlns:a16="http://schemas.microsoft.com/office/drawing/2014/main" id="{2B366E9F-60E4-4C86-AB11-FDC21626A2C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he-IL" dirty="0"/>
          </a:p>
          <a:p>
            <a:endParaRPr lang="he-IL" dirty="0"/>
          </a:p>
        </p:txBody>
      </p:sp>
      <p:sp>
        <p:nvSpPr>
          <p:cNvPr id="4" name="מציין מיקום תוכן 3"/>
          <p:cNvSpPr>
            <a:spLocks noGrp="1"/>
          </p:cNvSpPr>
          <p:nvPr>
            <p:ph sz="half" idx="2"/>
          </p:nvPr>
        </p:nvSpPr>
        <p:spPr>
          <a:xfrm>
            <a:off x="1484311" y="2667000"/>
            <a:ext cx="10018712" cy="3124200"/>
          </a:xfrm>
        </p:spPr>
        <p:txBody>
          <a:bodyPr>
            <a:noAutofit/>
          </a:bodyPr>
          <a:lstStyle/>
          <a:p>
            <a:pPr algn="just">
              <a:buFont typeface="Wingdings 3" panose="05040102010807070707" pitchFamily="18" charset="2"/>
              <a:buChar char="t"/>
            </a:pPr>
            <a:endParaRPr lang="he-IL" sz="2000" dirty="0"/>
          </a:p>
          <a:p>
            <a:pPr marL="0" indent="0" algn="just">
              <a:buNone/>
            </a:pPr>
            <a:endParaRPr lang="he-IL" sz="2000" dirty="0"/>
          </a:p>
          <a:p>
            <a:pPr marL="0" indent="0" algn="just">
              <a:buNone/>
            </a:pPr>
            <a:endParaRPr lang="he-IL" sz="2000" dirty="0"/>
          </a:p>
          <a:p>
            <a:pPr algn="just">
              <a:buFont typeface="Wingdings 3" panose="05040102010807070707" pitchFamily="18" charset="2"/>
              <a:buChar char="t"/>
            </a:pPr>
            <a:endParaRPr lang="he-IL" sz="2000" dirty="0"/>
          </a:p>
          <a:p>
            <a:pPr algn="just">
              <a:buFont typeface="Wingdings 3" panose="05040102010807070707" pitchFamily="18" charset="2"/>
              <a:buChar char="t"/>
            </a:pPr>
            <a:endParaRPr lang="he-IL" sz="2000" dirty="0"/>
          </a:p>
          <a:p>
            <a:pPr algn="just">
              <a:buFont typeface="Wingdings 3" panose="05040102010807070707" pitchFamily="18" charset="2"/>
              <a:buChar char="t"/>
            </a:pPr>
            <a:endParaRPr lang="he-IL" sz="2000" dirty="0"/>
          </a:p>
          <a:p>
            <a:pPr algn="just">
              <a:buFont typeface="Wingdings 3" panose="05040102010807070707" pitchFamily="18" charset="2"/>
              <a:buChar char="t"/>
            </a:pPr>
            <a:endParaRPr lang="he-IL" sz="2000" dirty="0"/>
          </a:p>
        </p:txBody>
      </p:sp>
      <p:pic>
        <p:nvPicPr>
          <p:cNvPr id="3" name="תמונה 2">
            <a:extLst>
              <a:ext uri="{FF2B5EF4-FFF2-40B4-BE49-F238E27FC236}">
                <a16:creationId xmlns:a16="http://schemas.microsoft.com/office/drawing/2014/main" id="{3E3B0B62-E13D-471E-9EFE-3FF39021DC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5675" y="2533651"/>
            <a:ext cx="5200650" cy="1104900"/>
          </a:xfrm>
          <a:prstGeom prst="rect">
            <a:avLst/>
          </a:prstGeom>
        </p:spPr>
      </p:pic>
      <p:sp>
        <p:nvSpPr>
          <p:cNvPr id="5" name="בועת דיבור: מלבן עם פינות מעוגלות 4">
            <a:extLst>
              <a:ext uri="{FF2B5EF4-FFF2-40B4-BE49-F238E27FC236}">
                <a16:creationId xmlns:a16="http://schemas.microsoft.com/office/drawing/2014/main" id="{A1567AE0-FD8D-4E9C-9FFB-EA55E2523718}"/>
              </a:ext>
            </a:extLst>
          </p:cNvPr>
          <p:cNvSpPr/>
          <p:nvPr/>
        </p:nvSpPr>
        <p:spPr>
          <a:xfrm>
            <a:off x="196270" y="898292"/>
            <a:ext cx="3358661" cy="1905467"/>
          </a:xfrm>
          <a:prstGeom prst="wedgeRoundRectCallout">
            <a:avLst>
              <a:gd name="adj1" fmla="val 61889"/>
              <a:gd name="adj2" fmla="val 45010"/>
              <a:gd name="adj3" fmla="val 16667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r>
              <a:rPr lang="he-IL" sz="2800" b="1" dirty="0">
                <a:solidFill>
                  <a:schemeClr val="tx1"/>
                </a:solidFill>
              </a:rPr>
              <a:t>קלט</a:t>
            </a:r>
            <a:r>
              <a:rPr lang="he-IL" sz="2800" dirty="0">
                <a:solidFill>
                  <a:schemeClr val="tx1"/>
                </a:solidFill>
              </a:rPr>
              <a:t> הוא כלל הנתונים המגיעים אל המחשב מן העולם שמחוצה לו. </a:t>
            </a:r>
          </a:p>
        </p:txBody>
      </p:sp>
      <p:sp>
        <p:nvSpPr>
          <p:cNvPr id="9" name="בועת דיבור: מלבן עם פינות מעוגלות 8">
            <a:extLst>
              <a:ext uri="{FF2B5EF4-FFF2-40B4-BE49-F238E27FC236}">
                <a16:creationId xmlns:a16="http://schemas.microsoft.com/office/drawing/2014/main" id="{C8FA248D-3366-4562-BA35-44B7DD0DEC1E}"/>
              </a:ext>
            </a:extLst>
          </p:cNvPr>
          <p:cNvSpPr/>
          <p:nvPr/>
        </p:nvSpPr>
        <p:spPr>
          <a:xfrm>
            <a:off x="3429000" y="4197246"/>
            <a:ext cx="3358662" cy="1727303"/>
          </a:xfrm>
          <a:prstGeom prst="wedgeRoundRectCallout">
            <a:avLst>
              <a:gd name="adj1" fmla="val 21422"/>
              <a:gd name="adj2" fmla="val -87331"/>
              <a:gd name="adj3" fmla="val 16667"/>
            </a:avLst>
          </a:prstGeom>
          <a:solidFill>
            <a:srgbClr val="A27094">
              <a:alpha val="49804"/>
            </a:srgb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he-IL" sz="2800" b="1" dirty="0">
                <a:solidFill>
                  <a:schemeClr val="tx1"/>
                </a:solidFill>
              </a:rPr>
              <a:t>עיבוד</a:t>
            </a:r>
            <a:r>
              <a:rPr lang="he-IL" sz="2800" dirty="0">
                <a:solidFill>
                  <a:schemeClr val="tx1"/>
                </a:solidFill>
              </a:rPr>
              <a:t> </a:t>
            </a:r>
            <a:r>
              <a:rPr lang="en-US" sz="2800" b="1" dirty="0">
                <a:solidFill>
                  <a:schemeClr val="tx1"/>
                </a:solidFill>
              </a:rPr>
              <a:t>Processing</a:t>
            </a:r>
            <a:r>
              <a:rPr lang="he-IL" sz="2800" dirty="0">
                <a:solidFill>
                  <a:schemeClr val="tx1"/>
                </a:solidFill>
              </a:rPr>
              <a:t> - שלב</a:t>
            </a:r>
            <a:r>
              <a:rPr lang="he-IL" sz="2800" b="1" dirty="0">
                <a:solidFill>
                  <a:schemeClr val="tx1"/>
                </a:solidFill>
              </a:rPr>
              <a:t> </a:t>
            </a:r>
            <a:r>
              <a:rPr lang="he-IL" sz="2800" dirty="0">
                <a:solidFill>
                  <a:schemeClr val="tx1"/>
                </a:solidFill>
              </a:rPr>
              <a:t>שבו המחשב מעבד את הנתונים שיש ברשותו </a:t>
            </a:r>
          </a:p>
        </p:txBody>
      </p:sp>
    </p:spTree>
    <p:extLst>
      <p:ext uri="{BB962C8B-B14F-4D97-AF65-F5344CB8AC3E}">
        <p14:creationId xmlns:p14="http://schemas.microsoft.com/office/powerpoint/2010/main" val="1198170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animBg="1"/>
      <p:bldP spid="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609600" y="133846"/>
            <a:ext cx="10972800" cy="769441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1" anchor="ctr" anchorCtr="0" compatLnSpc="1">
            <a:prstTxWarp prst="textNoShape">
              <a:avLst/>
            </a:prstTxWarp>
            <a:spAutoFit/>
          </a:bodyPr>
          <a:lstStyle/>
          <a:p>
            <a:pPr fontAlgn="base">
              <a:spcAft>
                <a:spcPct val="0"/>
              </a:spcAft>
            </a:pPr>
            <a:r>
              <a:rPr lang="he-IL" b="1" dirty="0">
                <a:solidFill>
                  <a:srgbClr val="0070C0"/>
                </a:solidFill>
                <a:latin typeface="Calibri" pitchFamily="34" charset="0"/>
                <a:cs typeface="Arial" pitchFamily="34" charset="0"/>
              </a:rPr>
              <a:t>דוגמאות של עיבוד נתונים</a:t>
            </a:r>
          </a:p>
        </p:txBody>
      </p:sp>
      <p:sp>
        <p:nvSpPr>
          <p:cNvPr id="4" name="מציין מיקום תוכן 3"/>
          <p:cNvSpPr>
            <a:spLocks noGrp="1"/>
          </p:cNvSpPr>
          <p:nvPr>
            <p:ph sz="half" idx="2"/>
          </p:nvPr>
        </p:nvSpPr>
        <p:spPr>
          <a:xfrm>
            <a:off x="1484311" y="2667000"/>
            <a:ext cx="10018712" cy="3124200"/>
          </a:xfrm>
        </p:spPr>
        <p:txBody>
          <a:bodyPr>
            <a:noAutofit/>
          </a:bodyPr>
          <a:lstStyle/>
          <a:p>
            <a:pPr algn="just">
              <a:buFont typeface="Wingdings 3" panose="05040102010807070707" pitchFamily="18" charset="2"/>
              <a:buChar char="t"/>
            </a:pPr>
            <a:endParaRPr lang="he-IL" sz="2000" dirty="0"/>
          </a:p>
          <a:p>
            <a:pPr marL="0" indent="0" algn="just">
              <a:buNone/>
            </a:pPr>
            <a:endParaRPr lang="he-IL" sz="2000" dirty="0"/>
          </a:p>
          <a:p>
            <a:pPr marL="0" indent="0" algn="just">
              <a:buNone/>
            </a:pPr>
            <a:endParaRPr lang="he-IL" sz="2000" dirty="0"/>
          </a:p>
          <a:p>
            <a:pPr algn="just">
              <a:buFont typeface="Wingdings 3" panose="05040102010807070707" pitchFamily="18" charset="2"/>
              <a:buChar char="t"/>
            </a:pPr>
            <a:endParaRPr lang="he-IL" sz="2000" dirty="0"/>
          </a:p>
          <a:p>
            <a:pPr algn="just">
              <a:buFont typeface="Wingdings 3" panose="05040102010807070707" pitchFamily="18" charset="2"/>
              <a:buChar char="t"/>
            </a:pPr>
            <a:endParaRPr lang="he-IL" sz="2000" dirty="0"/>
          </a:p>
          <a:p>
            <a:pPr algn="just">
              <a:buFont typeface="Wingdings 3" panose="05040102010807070707" pitchFamily="18" charset="2"/>
              <a:buChar char="t"/>
            </a:pPr>
            <a:endParaRPr lang="he-IL" sz="2000" dirty="0"/>
          </a:p>
          <a:p>
            <a:pPr algn="just">
              <a:buFont typeface="Wingdings 3" panose="05040102010807070707" pitchFamily="18" charset="2"/>
              <a:buChar char="t"/>
            </a:pPr>
            <a:endParaRPr lang="he-IL" sz="2000" dirty="0"/>
          </a:p>
        </p:txBody>
      </p:sp>
      <p:pic>
        <p:nvPicPr>
          <p:cNvPr id="1026" name="Picture 2" descr="https://images1.calcalist.co.il/PicServer2/20122005/586540/5_l.jpg">
            <a:extLst>
              <a:ext uri="{FF2B5EF4-FFF2-40B4-BE49-F238E27FC236}">
                <a16:creationId xmlns:a16="http://schemas.microsoft.com/office/drawing/2014/main" id="{31C07CD0-EA67-4E71-861A-0C4D45DC86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3735" y="814384"/>
            <a:ext cx="4207765" cy="2756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תמונה 9">
            <a:extLst>
              <a:ext uri="{FF2B5EF4-FFF2-40B4-BE49-F238E27FC236}">
                <a16:creationId xmlns:a16="http://schemas.microsoft.com/office/drawing/2014/main" id="{AA4C2AD8-5FC8-4CF3-AC8B-2509CCD9C8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824" y="3801371"/>
            <a:ext cx="3692570" cy="2894903"/>
          </a:xfrm>
          <a:prstGeom prst="rect">
            <a:avLst/>
          </a:prstGeom>
        </p:spPr>
      </p:pic>
      <p:pic>
        <p:nvPicPr>
          <p:cNvPr id="15" name="תמונה 14">
            <a:extLst>
              <a:ext uri="{FF2B5EF4-FFF2-40B4-BE49-F238E27FC236}">
                <a16:creationId xmlns:a16="http://schemas.microsoft.com/office/drawing/2014/main" id="{AD88B5B1-EE69-4ED5-BBEB-AA9154A740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535" y="944651"/>
            <a:ext cx="4651130" cy="2584548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2052" name="Picture 4" descr="https://encrypted-tbn0.gstatic.com/images?q=tbn:ANd9GcR-bJ8kBegWRwWLwk4-mFHnEoYSGwG0FZSMO8izPBD3chcq1hkK7A">
            <a:extLst>
              <a:ext uri="{FF2B5EF4-FFF2-40B4-BE49-F238E27FC236}">
                <a16:creationId xmlns:a16="http://schemas.microsoft.com/office/drawing/2014/main" id="{7953C3F8-4E46-43B1-8669-98EF28BC10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7945" y="3805642"/>
            <a:ext cx="4016121" cy="2817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תמונה 8">
            <a:extLst>
              <a:ext uri="{FF2B5EF4-FFF2-40B4-BE49-F238E27FC236}">
                <a16:creationId xmlns:a16="http://schemas.microsoft.com/office/drawing/2014/main" id="{A054009B-F13C-445A-88FB-8D9256AFF1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85492" y="1859137"/>
            <a:ext cx="2246312" cy="4214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699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609600" y="220634"/>
            <a:ext cx="10972800" cy="701731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fontAlgn="base">
              <a:spcAft>
                <a:spcPct val="0"/>
              </a:spcAft>
            </a:pPr>
            <a:r>
              <a:rPr lang="he-IL" b="1" dirty="0">
                <a:solidFill>
                  <a:srgbClr val="0070C0"/>
                </a:solidFill>
                <a:latin typeface="Calibri" pitchFamily="34" charset="0"/>
                <a:cs typeface="Arial" pitchFamily="34" charset="0"/>
              </a:rPr>
              <a:t>פלט </a:t>
            </a:r>
            <a:r>
              <a:rPr lang="en-US" b="1" dirty="0">
                <a:solidFill>
                  <a:srgbClr val="0070C0"/>
                </a:solidFill>
                <a:latin typeface="Calibri" pitchFamily="34" charset="0"/>
                <a:cs typeface="Arial" pitchFamily="34" charset="0"/>
              </a:rPr>
              <a:t>Output</a:t>
            </a:r>
            <a:endParaRPr lang="he-IL" b="1" dirty="0">
              <a:solidFill>
                <a:srgbClr val="0070C0"/>
              </a:solidFill>
              <a:latin typeface="Calibri" pitchFamily="34" charset="0"/>
              <a:cs typeface="Arial" pitchFamily="34" charset="0"/>
            </a:endParaRPr>
          </a:p>
        </p:txBody>
      </p:sp>
      <p:sp>
        <p:nvSpPr>
          <p:cNvPr id="6" name="מציין מיקום תוכן 5">
            <a:extLst>
              <a:ext uri="{FF2B5EF4-FFF2-40B4-BE49-F238E27FC236}">
                <a16:creationId xmlns:a16="http://schemas.microsoft.com/office/drawing/2014/main" id="{2B366E9F-60E4-4C86-AB11-FDC21626A2C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he-IL" dirty="0"/>
          </a:p>
          <a:p>
            <a:endParaRPr lang="he-IL" dirty="0"/>
          </a:p>
        </p:txBody>
      </p:sp>
      <p:sp>
        <p:nvSpPr>
          <p:cNvPr id="4" name="מציין מיקום תוכן 3"/>
          <p:cNvSpPr>
            <a:spLocks noGrp="1"/>
          </p:cNvSpPr>
          <p:nvPr>
            <p:ph sz="half" idx="2"/>
          </p:nvPr>
        </p:nvSpPr>
        <p:spPr>
          <a:xfrm>
            <a:off x="1484311" y="2667000"/>
            <a:ext cx="10018712" cy="3124200"/>
          </a:xfrm>
        </p:spPr>
        <p:txBody>
          <a:bodyPr>
            <a:noAutofit/>
          </a:bodyPr>
          <a:lstStyle/>
          <a:p>
            <a:pPr algn="just">
              <a:buFont typeface="Wingdings 3" panose="05040102010807070707" pitchFamily="18" charset="2"/>
              <a:buChar char="t"/>
            </a:pPr>
            <a:endParaRPr lang="he-IL" sz="2000" dirty="0"/>
          </a:p>
          <a:p>
            <a:pPr marL="0" indent="0" algn="just">
              <a:buNone/>
            </a:pPr>
            <a:endParaRPr lang="he-IL" sz="2000" dirty="0"/>
          </a:p>
          <a:p>
            <a:pPr marL="0" indent="0" algn="just">
              <a:buNone/>
            </a:pPr>
            <a:endParaRPr lang="he-IL" sz="2000" dirty="0"/>
          </a:p>
          <a:p>
            <a:pPr algn="just">
              <a:buFont typeface="Wingdings 3" panose="05040102010807070707" pitchFamily="18" charset="2"/>
              <a:buChar char="t"/>
            </a:pPr>
            <a:endParaRPr lang="he-IL" sz="2000" dirty="0"/>
          </a:p>
          <a:p>
            <a:pPr algn="just">
              <a:buFont typeface="Wingdings 3" panose="05040102010807070707" pitchFamily="18" charset="2"/>
              <a:buChar char="t"/>
            </a:pPr>
            <a:endParaRPr lang="he-IL" sz="2000" dirty="0"/>
          </a:p>
          <a:p>
            <a:pPr algn="just">
              <a:buFont typeface="Wingdings 3" panose="05040102010807070707" pitchFamily="18" charset="2"/>
              <a:buChar char="t"/>
            </a:pPr>
            <a:endParaRPr lang="he-IL" sz="2000" dirty="0"/>
          </a:p>
          <a:p>
            <a:pPr algn="just">
              <a:buFont typeface="Wingdings 3" panose="05040102010807070707" pitchFamily="18" charset="2"/>
              <a:buChar char="t"/>
            </a:pPr>
            <a:endParaRPr lang="he-IL" sz="2000" dirty="0"/>
          </a:p>
        </p:txBody>
      </p:sp>
      <p:pic>
        <p:nvPicPr>
          <p:cNvPr id="3" name="תמונה 2">
            <a:extLst>
              <a:ext uri="{FF2B5EF4-FFF2-40B4-BE49-F238E27FC236}">
                <a16:creationId xmlns:a16="http://schemas.microsoft.com/office/drawing/2014/main" id="{3E3B0B62-E13D-471E-9EFE-3FF39021DC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5675" y="2533651"/>
            <a:ext cx="5200650" cy="1104900"/>
          </a:xfrm>
          <a:prstGeom prst="rect">
            <a:avLst/>
          </a:prstGeom>
        </p:spPr>
      </p:pic>
      <p:sp>
        <p:nvSpPr>
          <p:cNvPr id="5" name="בועת דיבור: מלבן עם פינות מעוגלות 4">
            <a:extLst>
              <a:ext uri="{FF2B5EF4-FFF2-40B4-BE49-F238E27FC236}">
                <a16:creationId xmlns:a16="http://schemas.microsoft.com/office/drawing/2014/main" id="{A1567AE0-FD8D-4E9C-9FFB-EA55E2523718}"/>
              </a:ext>
            </a:extLst>
          </p:cNvPr>
          <p:cNvSpPr/>
          <p:nvPr/>
        </p:nvSpPr>
        <p:spPr>
          <a:xfrm>
            <a:off x="137014" y="784242"/>
            <a:ext cx="3358661" cy="1816083"/>
          </a:xfrm>
          <a:prstGeom prst="wedgeRoundRectCallout">
            <a:avLst>
              <a:gd name="adj1" fmla="val 63795"/>
              <a:gd name="adj2" fmla="val 53502"/>
              <a:gd name="adj3" fmla="val 16667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r>
              <a:rPr lang="he-IL" sz="2800" b="1" dirty="0">
                <a:solidFill>
                  <a:schemeClr val="tx1"/>
                </a:solidFill>
              </a:rPr>
              <a:t>קלט</a:t>
            </a:r>
            <a:r>
              <a:rPr lang="he-IL" sz="2800" dirty="0">
                <a:solidFill>
                  <a:schemeClr val="tx1"/>
                </a:solidFill>
              </a:rPr>
              <a:t> הוא כלל הנתונים המגיעים אל המחשב מן העולם שמחוצה לו. </a:t>
            </a:r>
          </a:p>
        </p:txBody>
      </p:sp>
      <p:sp>
        <p:nvSpPr>
          <p:cNvPr id="8" name="בועת דיבור: מלבן עם פינות מעוגלות 7">
            <a:extLst>
              <a:ext uri="{FF2B5EF4-FFF2-40B4-BE49-F238E27FC236}">
                <a16:creationId xmlns:a16="http://schemas.microsoft.com/office/drawing/2014/main" id="{DC5A4ACC-2094-4074-8A0E-10493E2AD3B6}"/>
              </a:ext>
            </a:extLst>
          </p:cNvPr>
          <p:cNvSpPr/>
          <p:nvPr/>
        </p:nvSpPr>
        <p:spPr>
          <a:xfrm>
            <a:off x="7249394" y="4303574"/>
            <a:ext cx="3358662" cy="1362708"/>
          </a:xfrm>
          <a:prstGeom prst="wedgeRoundRectCallout">
            <a:avLst>
              <a:gd name="adj1" fmla="val -24984"/>
              <a:gd name="adj2" fmla="val -10342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he-IL" sz="2800" b="1" dirty="0">
                <a:solidFill>
                  <a:schemeClr val="tx1"/>
                </a:solidFill>
              </a:rPr>
              <a:t>פלט </a:t>
            </a:r>
            <a:r>
              <a:rPr lang="en-US" sz="2800" b="1" dirty="0">
                <a:solidFill>
                  <a:schemeClr val="tx1"/>
                </a:solidFill>
              </a:rPr>
              <a:t>output</a:t>
            </a:r>
            <a:r>
              <a:rPr lang="he-IL" sz="2800" b="1" dirty="0">
                <a:solidFill>
                  <a:schemeClr val="tx1"/>
                </a:solidFill>
              </a:rPr>
              <a:t> </a:t>
            </a:r>
            <a:r>
              <a:rPr lang="he-IL" sz="2800" dirty="0">
                <a:solidFill>
                  <a:schemeClr val="tx1"/>
                </a:solidFill>
              </a:rPr>
              <a:t>הוא כלל הנתונים שהמחשב מוציא החוצה</a:t>
            </a:r>
          </a:p>
        </p:txBody>
      </p:sp>
      <p:sp>
        <p:nvSpPr>
          <p:cNvPr id="9" name="בועת דיבור: מלבן עם פינות מעוגלות 8">
            <a:extLst>
              <a:ext uri="{FF2B5EF4-FFF2-40B4-BE49-F238E27FC236}">
                <a16:creationId xmlns:a16="http://schemas.microsoft.com/office/drawing/2014/main" id="{C8FA248D-3366-4562-BA35-44B7DD0DEC1E}"/>
              </a:ext>
            </a:extLst>
          </p:cNvPr>
          <p:cNvSpPr/>
          <p:nvPr/>
        </p:nvSpPr>
        <p:spPr>
          <a:xfrm>
            <a:off x="3303068" y="5456151"/>
            <a:ext cx="3358662" cy="1248507"/>
          </a:xfrm>
          <a:prstGeom prst="wedgeRoundRectCallout">
            <a:avLst>
              <a:gd name="adj1" fmla="val 33910"/>
              <a:gd name="adj2" fmla="val -202984"/>
              <a:gd name="adj3" fmla="val 16667"/>
            </a:avLst>
          </a:prstGeom>
          <a:solidFill>
            <a:srgbClr val="A27094">
              <a:alpha val="49804"/>
            </a:srgb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he-IL" sz="2800" dirty="0">
                <a:solidFill>
                  <a:schemeClr val="tx1"/>
                </a:solidFill>
              </a:rPr>
              <a:t>שלב</a:t>
            </a:r>
            <a:r>
              <a:rPr lang="he-IL" sz="2800" b="1" dirty="0">
                <a:solidFill>
                  <a:schemeClr val="tx1"/>
                </a:solidFill>
              </a:rPr>
              <a:t> </a:t>
            </a:r>
            <a:r>
              <a:rPr lang="he-IL" sz="2800" dirty="0">
                <a:solidFill>
                  <a:schemeClr val="tx1"/>
                </a:solidFill>
              </a:rPr>
              <a:t>שבו המחשב מעבד את הנתונים שיש ברשותו </a:t>
            </a:r>
          </a:p>
        </p:txBody>
      </p:sp>
    </p:spTree>
    <p:extLst>
      <p:ext uri="{BB962C8B-B14F-4D97-AF65-F5344CB8AC3E}">
        <p14:creationId xmlns:p14="http://schemas.microsoft.com/office/powerpoint/2010/main" val="1569788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animBg="1"/>
      <p:bldP spid="8" grpId="0" animBg="1"/>
      <p:bldP spid="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609600" y="133846"/>
            <a:ext cx="10972800" cy="769441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1" anchor="ctr" anchorCtr="0" compatLnSpc="1">
            <a:prstTxWarp prst="textNoShape">
              <a:avLst/>
            </a:prstTxWarp>
            <a:spAutoFit/>
          </a:bodyPr>
          <a:lstStyle/>
          <a:p>
            <a:pPr fontAlgn="base">
              <a:spcAft>
                <a:spcPct val="0"/>
              </a:spcAft>
            </a:pPr>
            <a:r>
              <a:rPr lang="he-IL" b="1" dirty="0">
                <a:solidFill>
                  <a:srgbClr val="0070C0"/>
                </a:solidFill>
                <a:latin typeface="Calibri" pitchFamily="34" charset="0"/>
                <a:cs typeface="Arial" pitchFamily="34" charset="0"/>
              </a:rPr>
              <a:t>דוגמאות של פלט</a:t>
            </a:r>
          </a:p>
        </p:txBody>
      </p:sp>
      <p:sp>
        <p:nvSpPr>
          <p:cNvPr id="4" name="מציין מיקום תוכן 3"/>
          <p:cNvSpPr>
            <a:spLocks noGrp="1"/>
          </p:cNvSpPr>
          <p:nvPr>
            <p:ph sz="half" idx="2"/>
          </p:nvPr>
        </p:nvSpPr>
        <p:spPr>
          <a:xfrm>
            <a:off x="1484311" y="2667000"/>
            <a:ext cx="10018712" cy="3124200"/>
          </a:xfrm>
        </p:spPr>
        <p:txBody>
          <a:bodyPr>
            <a:noAutofit/>
          </a:bodyPr>
          <a:lstStyle/>
          <a:p>
            <a:pPr algn="just">
              <a:buFont typeface="Wingdings 3" panose="05040102010807070707" pitchFamily="18" charset="2"/>
              <a:buChar char="t"/>
            </a:pPr>
            <a:endParaRPr lang="he-IL" sz="2000" dirty="0"/>
          </a:p>
          <a:p>
            <a:pPr marL="0" indent="0" algn="just">
              <a:buNone/>
            </a:pPr>
            <a:endParaRPr lang="he-IL" sz="2000" dirty="0"/>
          </a:p>
          <a:p>
            <a:pPr marL="0" indent="0" algn="just">
              <a:buNone/>
            </a:pPr>
            <a:endParaRPr lang="he-IL" sz="2000" dirty="0"/>
          </a:p>
          <a:p>
            <a:pPr algn="just">
              <a:buFont typeface="Wingdings 3" panose="05040102010807070707" pitchFamily="18" charset="2"/>
              <a:buChar char="t"/>
            </a:pPr>
            <a:endParaRPr lang="he-IL" sz="2000" dirty="0"/>
          </a:p>
          <a:p>
            <a:pPr algn="just">
              <a:buFont typeface="Wingdings 3" panose="05040102010807070707" pitchFamily="18" charset="2"/>
              <a:buChar char="t"/>
            </a:pPr>
            <a:endParaRPr lang="he-IL" sz="2000" dirty="0"/>
          </a:p>
          <a:p>
            <a:pPr algn="just">
              <a:buFont typeface="Wingdings 3" panose="05040102010807070707" pitchFamily="18" charset="2"/>
              <a:buChar char="t"/>
            </a:pPr>
            <a:endParaRPr lang="he-IL" sz="2000" dirty="0"/>
          </a:p>
          <a:p>
            <a:pPr algn="just">
              <a:buFont typeface="Wingdings 3" panose="05040102010807070707" pitchFamily="18" charset="2"/>
              <a:buChar char="t"/>
            </a:pPr>
            <a:endParaRPr lang="he-IL" sz="2000" dirty="0"/>
          </a:p>
        </p:txBody>
      </p:sp>
      <p:pic>
        <p:nvPicPr>
          <p:cNvPr id="3074" name="Picture 2" descr="http://www.freelancerim.co.il/Warehouse/portfolios/files/4_52189_3.jpg?v=08:53:47">
            <a:extLst>
              <a:ext uri="{FF2B5EF4-FFF2-40B4-BE49-F238E27FC236}">
                <a16:creationId xmlns:a16="http://schemas.microsoft.com/office/drawing/2014/main" id="{97E370B9-7620-42B1-AABE-2ADC4B9A62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2016" y="888193"/>
            <a:ext cx="2919984" cy="2189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img.mako.co.il/2009/02/11/5928.jpg">
            <a:extLst>
              <a:ext uri="{FF2B5EF4-FFF2-40B4-BE49-F238E27FC236}">
                <a16:creationId xmlns:a16="http://schemas.microsoft.com/office/drawing/2014/main" id="{4D1A9B0C-BF2A-4174-A204-79D6DC32C9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538" y="4302509"/>
            <a:ext cx="3181350" cy="2386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תמונה 4">
            <a:extLst>
              <a:ext uri="{FF2B5EF4-FFF2-40B4-BE49-F238E27FC236}">
                <a16:creationId xmlns:a16="http://schemas.microsoft.com/office/drawing/2014/main" id="{734047D7-FE6F-4AAA-A410-8BDE1F16B2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380964"/>
            <a:ext cx="4010115" cy="367442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תמונה 5">
            <a:extLst>
              <a:ext uri="{FF2B5EF4-FFF2-40B4-BE49-F238E27FC236}">
                <a16:creationId xmlns:a16="http://schemas.microsoft.com/office/drawing/2014/main" id="{B3A5B67A-9D85-4D8F-A09F-17FB77DDBE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97103" y="3205236"/>
            <a:ext cx="2023082" cy="3623711"/>
          </a:xfrm>
          <a:prstGeom prst="rect">
            <a:avLst/>
          </a:prstGeom>
        </p:spPr>
      </p:pic>
      <p:pic>
        <p:nvPicPr>
          <p:cNvPr id="7" name="תמונה 6">
            <a:extLst>
              <a:ext uri="{FF2B5EF4-FFF2-40B4-BE49-F238E27FC236}">
                <a16:creationId xmlns:a16="http://schemas.microsoft.com/office/drawing/2014/main" id="{CFEBA2FE-1791-4146-BAD0-22D2FBF0ED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85492" y="1859137"/>
            <a:ext cx="2246312" cy="4214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342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1" anchor="ctr" anchorCtr="0" compatLnSpc="1">
            <a:prstTxWarp prst="textNoShape">
              <a:avLst/>
            </a:prstTxWarp>
            <a:spAutoFit/>
          </a:bodyPr>
          <a:lstStyle/>
          <a:p>
            <a:pPr fontAlgn="base">
              <a:spcAft>
                <a:spcPct val="0"/>
              </a:spcAft>
            </a:pPr>
            <a:r>
              <a:rPr lang="he-IL" b="1" dirty="0">
                <a:solidFill>
                  <a:srgbClr val="0070C0"/>
                </a:solidFill>
                <a:latin typeface="Calibri" pitchFamily="34" charset="0"/>
                <a:cs typeface="Arial" pitchFamily="34" charset="0"/>
              </a:rPr>
              <a:t>אמצעי קלט ופלט – </a:t>
            </a:r>
            <a:r>
              <a:rPr lang="en-US" b="1" dirty="0">
                <a:solidFill>
                  <a:srgbClr val="0070C0"/>
                </a:solidFill>
                <a:latin typeface="Calibri" pitchFamily="34" charset="0"/>
                <a:cs typeface="Arial" pitchFamily="34" charset="0"/>
              </a:rPr>
              <a:t>input/output devices</a:t>
            </a:r>
            <a:br>
              <a:rPr lang="he-IL" b="1" dirty="0">
                <a:solidFill>
                  <a:srgbClr val="0070C0"/>
                </a:solidFill>
                <a:latin typeface="Calibri" pitchFamily="34" charset="0"/>
                <a:cs typeface="Arial" pitchFamily="34" charset="0"/>
              </a:rPr>
            </a:br>
            <a:endParaRPr lang="he-IL" b="1" dirty="0">
              <a:solidFill>
                <a:srgbClr val="0070C0"/>
              </a:solidFill>
              <a:latin typeface="Calibri" pitchFamily="34" charset="0"/>
              <a:cs typeface="Arial" pitchFamily="34" charset="0"/>
            </a:endParaRPr>
          </a:p>
        </p:txBody>
      </p:sp>
      <p:sp>
        <p:nvSpPr>
          <p:cNvPr id="4" name="מציין מיקום תוכן 3"/>
          <p:cNvSpPr>
            <a:spLocks noGrp="1"/>
          </p:cNvSpPr>
          <p:nvPr>
            <p:ph sz="half" idx="2"/>
          </p:nvPr>
        </p:nvSpPr>
        <p:spPr>
          <a:xfrm>
            <a:off x="1466024" y="1534785"/>
            <a:ext cx="10018712" cy="996170"/>
          </a:xfrm>
        </p:spPr>
        <p:txBody>
          <a:bodyPr>
            <a:spAutoFit/>
          </a:bodyPr>
          <a:lstStyle/>
          <a:p>
            <a:pPr marL="0" indent="0" algn="just">
              <a:buNone/>
            </a:pPr>
            <a:r>
              <a:rPr lang="he-IL" b="1" dirty="0">
                <a:solidFill>
                  <a:srgbClr val="00B050"/>
                </a:solidFill>
              </a:rPr>
              <a:t>אמצעי קלט </a:t>
            </a:r>
            <a:r>
              <a:rPr lang="he-IL" dirty="0"/>
              <a:t>הם האמצעים שדרכם המחשב מקבל את הנתונים</a:t>
            </a:r>
          </a:p>
          <a:p>
            <a:pPr marL="0" indent="0" algn="just">
              <a:buNone/>
            </a:pPr>
            <a:r>
              <a:rPr lang="he-IL" b="1" dirty="0">
                <a:solidFill>
                  <a:srgbClr val="0070C0"/>
                </a:solidFill>
              </a:rPr>
              <a:t>אמצעי פלט </a:t>
            </a:r>
            <a:r>
              <a:rPr lang="he-IL" dirty="0"/>
              <a:t>הם האמצעים שדרכם הנתונים מועברים מהמחשב החוצה</a:t>
            </a:r>
          </a:p>
        </p:txBody>
      </p:sp>
      <p:pic>
        <p:nvPicPr>
          <p:cNvPr id="3" name="תמונה 2">
            <a:extLst>
              <a:ext uri="{FF2B5EF4-FFF2-40B4-BE49-F238E27FC236}">
                <a16:creationId xmlns:a16="http://schemas.microsoft.com/office/drawing/2014/main" id="{4CA4101E-31F6-4D39-A001-A5E10F1748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0879" y="3009465"/>
            <a:ext cx="5170243" cy="353586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570683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תיבת טקסט 8">
            <a:extLst>
              <a:ext uri="{FF2B5EF4-FFF2-40B4-BE49-F238E27FC236}">
                <a16:creationId xmlns:a16="http://schemas.microsoft.com/office/drawing/2014/main" id="{1D1F0B88-8EF5-4A21-BB54-E32B835AC14A}"/>
              </a:ext>
            </a:extLst>
          </p:cNvPr>
          <p:cNvSpPr txBox="1"/>
          <p:nvPr/>
        </p:nvSpPr>
        <p:spPr>
          <a:xfrm>
            <a:off x="725557" y="702228"/>
            <a:ext cx="11082130" cy="483209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endParaRPr lang="he-IL" sz="2800" dirty="0">
              <a:latin typeface="Arial" panose="020B0604020202020204" pitchFamily="34" charset="0"/>
            </a:endParaRPr>
          </a:p>
          <a:p>
            <a:r>
              <a:rPr lang="he-IL" sz="2800" dirty="0">
                <a:latin typeface="Arial" panose="020B0604020202020204" pitchFamily="34" charset="0"/>
              </a:rPr>
              <a:t>בשיעורים הבאים נלמד את ההוראות לביצוע </a:t>
            </a:r>
            <a:r>
              <a:rPr lang="he-IL" sz="2800" b="1" dirty="0">
                <a:solidFill>
                  <a:srgbClr val="0070C0"/>
                </a:solidFill>
                <a:latin typeface="Arial" panose="020B0604020202020204" pitchFamily="34" charset="0"/>
              </a:rPr>
              <a:t>קלט</a:t>
            </a:r>
            <a:r>
              <a:rPr lang="he-IL" sz="2800" dirty="0">
                <a:latin typeface="Arial" panose="020B0604020202020204" pitchFamily="34" charset="0"/>
              </a:rPr>
              <a:t> </a:t>
            </a:r>
            <a:r>
              <a:rPr lang="he-IL" sz="2800" b="1" dirty="0">
                <a:solidFill>
                  <a:srgbClr val="0070C0"/>
                </a:solidFill>
                <a:latin typeface="Arial" panose="020B0604020202020204" pitchFamily="34" charset="0"/>
              </a:rPr>
              <a:t>ופלט</a:t>
            </a:r>
            <a:r>
              <a:rPr lang="he-IL" sz="2800" dirty="0">
                <a:latin typeface="Arial" panose="020B0604020202020204" pitchFamily="34" charset="0"/>
              </a:rPr>
              <a:t> וכיצד נבצע </a:t>
            </a:r>
            <a:r>
              <a:rPr lang="he-IL" sz="2800" b="1" dirty="0">
                <a:solidFill>
                  <a:srgbClr val="0070C0"/>
                </a:solidFill>
                <a:latin typeface="Arial" panose="020B0604020202020204" pitchFamily="34" charset="0"/>
              </a:rPr>
              <a:t>חישובים ונשמור את תוצאותיהם</a:t>
            </a:r>
            <a:r>
              <a:rPr lang="he-IL" sz="2800" dirty="0">
                <a:latin typeface="Arial" panose="020B0604020202020204" pitchFamily="34" charset="0"/>
              </a:rPr>
              <a:t>. </a:t>
            </a:r>
          </a:p>
          <a:p>
            <a:endParaRPr lang="he-IL" sz="2800" dirty="0">
              <a:latin typeface="Arial" panose="020B0604020202020204" pitchFamily="34" charset="0"/>
            </a:endParaRPr>
          </a:p>
          <a:p>
            <a:endParaRPr lang="he-IL" sz="2800" dirty="0">
              <a:latin typeface="Arial" panose="020B0604020202020204" pitchFamily="34" charset="0"/>
            </a:endParaRPr>
          </a:p>
          <a:p>
            <a:endParaRPr lang="he-IL" sz="2800" dirty="0">
              <a:latin typeface="Arial" panose="020B0604020202020204" pitchFamily="34" charset="0"/>
            </a:endParaRPr>
          </a:p>
          <a:p>
            <a:r>
              <a:rPr lang="he-IL" sz="2800" b="1" dirty="0">
                <a:solidFill>
                  <a:srgbClr val="0070C0"/>
                </a:solidFill>
                <a:latin typeface="Arial" panose="020B0604020202020204" pitchFamily="34" charset="0"/>
              </a:rPr>
              <a:t>הבעיה האלגוריתמית:</a:t>
            </a:r>
          </a:p>
          <a:p>
            <a:r>
              <a:rPr lang="he-IL" sz="2800" dirty="0">
                <a:latin typeface="Arial" panose="020B0604020202020204" pitchFamily="34" charset="0"/>
              </a:rPr>
              <a:t>פתחו אלגוריתם שהפלט שלו הוא המילים </a:t>
            </a:r>
            <a:r>
              <a:rPr lang="en-US" sz="2800" b="1" dirty="0">
                <a:latin typeface="Arial" panose="020B0604020202020204" pitchFamily="34" charset="0"/>
              </a:rPr>
              <a:t>Hello World</a:t>
            </a:r>
            <a:r>
              <a:rPr lang="he-IL" sz="2800" dirty="0">
                <a:latin typeface="Arial" panose="020B0604020202020204" pitchFamily="34" charset="0"/>
              </a:rPr>
              <a:t> וישמו את האלגוריתם בתוכנית מחשב בשפת #</a:t>
            </a:r>
            <a:r>
              <a:rPr lang="en-US" sz="2800" dirty="0">
                <a:latin typeface="Arial" panose="020B0604020202020204" pitchFamily="34" charset="0"/>
              </a:rPr>
              <a:t>C</a:t>
            </a:r>
            <a:r>
              <a:rPr lang="he-IL" sz="2800" dirty="0">
                <a:latin typeface="Arial" panose="020B0604020202020204" pitchFamily="34" charset="0"/>
              </a:rPr>
              <a:t>.</a:t>
            </a:r>
          </a:p>
          <a:p>
            <a:endParaRPr lang="he-IL" sz="2800" dirty="0">
              <a:latin typeface="Arial" panose="020B0604020202020204" pitchFamily="34" charset="0"/>
            </a:endParaRPr>
          </a:p>
          <a:p>
            <a:r>
              <a:rPr lang="he-IL" sz="2800" b="1" dirty="0">
                <a:solidFill>
                  <a:srgbClr val="0070C0"/>
                </a:solidFill>
                <a:latin typeface="Arial" panose="020B0604020202020204" pitchFamily="34" charset="0"/>
              </a:rPr>
              <a:t>האלגוריתם לפתרון הבעיה:</a:t>
            </a:r>
          </a:p>
        </p:txBody>
      </p:sp>
      <p:sp>
        <p:nvSpPr>
          <p:cNvPr id="8" name="כותרת 1">
            <a:extLst>
              <a:ext uri="{FF2B5EF4-FFF2-40B4-BE49-F238E27FC236}">
                <a16:creationId xmlns:a16="http://schemas.microsoft.com/office/drawing/2014/main" id="{DB3D792F-AD65-4763-87E8-B71B8B0176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0843" y="-102362"/>
            <a:ext cx="10515600" cy="1018404"/>
          </a:xfrm>
        </p:spPr>
        <p:txBody>
          <a:bodyPr vert="horz" lIns="91440" tIns="45720" rIns="91440" bIns="45720" rtlCol="1" anchor="ctr">
            <a:normAutofit/>
          </a:bodyPr>
          <a:lstStyle/>
          <a:p>
            <a:pPr algn="ctr"/>
            <a:r>
              <a:rPr lang="he-IL" sz="40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הוראות ב #</a:t>
            </a:r>
            <a:r>
              <a:rPr lang="en-US" sz="40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endParaRPr lang="he-IL" sz="40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87C050F2-4B59-4450-9C68-2AACABC0D3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5904" y="5644700"/>
            <a:ext cx="6100192" cy="694210"/>
          </a:xfrm>
          <a:prstGeom prst="rect">
            <a:avLst/>
          </a:prstGeom>
        </p:spPr>
      </p:pic>
      <p:sp>
        <p:nvSpPr>
          <p:cNvPr id="10" name="כותרת 1">
            <a:extLst>
              <a:ext uri="{FF2B5EF4-FFF2-40B4-BE49-F238E27FC236}">
                <a16:creationId xmlns:a16="http://schemas.microsoft.com/office/drawing/2014/main" id="{BF99D3EE-FE1F-4A9C-B95A-A4D552673007}"/>
              </a:ext>
            </a:extLst>
          </p:cNvPr>
          <p:cNvSpPr txBox="1">
            <a:spLocks/>
          </p:cNvSpPr>
          <p:nvPr/>
        </p:nvSpPr>
        <p:spPr>
          <a:xfrm>
            <a:off x="838200" y="2206777"/>
            <a:ext cx="10515600" cy="1018404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>
            <a:lvl1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he-IL" sz="40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דוגמא 1</a:t>
            </a:r>
          </a:p>
        </p:txBody>
      </p:sp>
    </p:spTree>
    <p:extLst>
      <p:ext uri="{BB962C8B-B14F-4D97-AF65-F5344CB8AC3E}">
        <p14:creationId xmlns:p14="http://schemas.microsoft.com/office/powerpoint/2010/main" val="1657387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theme/theme1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4AE901BC-D190-49E6-8B33-2F32A0F2BF0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618</Words>
  <Application>Microsoft Office PowerPoint</Application>
  <PresentationFormat>מסך רחב</PresentationFormat>
  <Paragraphs>115</Paragraphs>
  <Slides>20</Slides>
  <Notes>0</Notes>
  <HiddenSlides>0</HiddenSlides>
  <MMClips>4</MMClips>
  <ScaleCrop>false</ScaleCrop>
  <HeadingPairs>
    <vt:vector size="6" baseType="variant">
      <vt:variant>
        <vt:lpstr>גופנים בשימוש</vt:lpstr>
      </vt:variant>
      <vt:variant>
        <vt:i4>5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20</vt:i4>
      </vt:variant>
    </vt:vector>
  </HeadingPairs>
  <TitlesOfParts>
    <vt:vector size="26" baseType="lpstr">
      <vt:lpstr>Arial</vt:lpstr>
      <vt:lpstr>Calibri</vt:lpstr>
      <vt:lpstr>Calibri Light</vt:lpstr>
      <vt:lpstr>Consolas</vt:lpstr>
      <vt:lpstr>Wingdings 3</vt:lpstr>
      <vt:lpstr>ערכת נושא Office</vt:lpstr>
      <vt:lpstr>הקדמה – מימוש אלגוריתמים ב #C</vt:lpstr>
      <vt:lpstr>ממה מורכבת תוכנית מחשב?</vt:lpstr>
      <vt:lpstr>דוגמאות של קלט</vt:lpstr>
      <vt:lpstr>עיבוד נתונים</vt:lpstr>
      <vt:lpstr>דוגמאות של עיבוד נתונים</vt:lpstr>
      <vt:lpstr>פלט Output</vt:lpstr>
      <vt:lpstr>דוגמאות של פלט</vt:lpstr>
      <vt:lpstr>אמצעי קלט ופלט – input/output devices </vt:lpstr>
      <vt:lpstr>הוראות ב #C</vt:lpstr>
      <vt:lpstr>מימוש האלגוריתם לפתרון הבעיה ב #C</vt:lpstr>
      <vt:lpstr>מבנה תוכנית ב #C</vt:lpstr>
      <vt:lpstr>מחלקה - class</vt:lpstr>
      <vt:lpstr>הפעולה/המתודה/הפונקציה Main method</vt:lpstr>
      <vt:lpstr>גוף הפעולה/המתודה/הפונקציה Main</vt:lpstr>
      <vt:lpstr>הפעולה/המתודה/הפונקציה Console.WriteLine   Console.WriteLine method</vt:lpstr>
      <vt:lpstr>הערות - Comments</vt:lpstr>
      <vt:lpstr>כתיבת תוכנית חדשה ב-Visual Studio</vt:lpstr>
      <vt:lpstr>מה קורה כאשר יש לי שגיאה בתוכנית?</vt:lpstr>
      <vt:lpstr>איך אוכל למצוא את התוכנית שכתבתי?</vt:lpstr>
      <vt:lpstr>שימו     ! לא ניתן להריץ תוכנית ללא פרויקט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2017-09-12T14:50:11Z</dcterms:created>
  <dcterms:modified xsi:type="dcterms:W3CDTF">2019-10-27T22:38:45Z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TC030395169991</vt:lpwstr>
  </property>
</Properties>
</file>